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14" r:id="rId2"/>
  </p:sldMasterIdLst>
  <p:notesMasterIdLst>
    <p:notesMasterId r:id="rId33"/>
  </p:notesMasterIdLst>
  <p:sldIdLst>
    <p:sldId id="303" r:id="rId3"/>
    <p:sldId id="324" r:id="rId4"/>
    <p:sldId id="313" r:id="rId5"/>
    <p:sldId id="302" r:id="rId6"/>
    <p:sldId id="319" r:id="rId7"/>
    <p:sldId id="323" r:id="rId8"/>
    <p:sldId id="301" r:id="rId9"/>
    <p:sldId id="274" r:id="rId10"/>
    <p:sldId id="304" r:id="rId11"/>
    <p:sldId id="318" r:id="rId12"/>
    <p:sldId id="258" r:id="rId13"/>
    <p:sldId id="264" r:id="rId14"/>
    <p:sldId id="326" r:id="rId15"/>
    <p:sldId id="305" r:id="rId16"/>
    <p:sldId id="273" r:id="rId17"/>
    <p:sldId id="327" r:id="rId18"/>
    <p:sldId id="277" r:id="rId19"/>
    <p:sldId id="314" r:id="rId20"/>
    <p:sldId id="311" r:id="rId21"/>
    <p:sldId id="315" r:id="rId22"/>
    <p:sldId id="259" r:id="rId23"/>
    <p:sldId id="261" r:id="rId24"/>
    <p:sldId id="276" r:id="rId25"/>
    <p:sldId id="328" r:id="rId26"/>
    <p:sldId id="257" r:id="rId27"/>
    <p:sldId id="329" r:id="rId28"/>
    <p:sldId id="332" r:id="rId29"/>
    <p:sldId id="333" r:id="rId30"/>
    <p:sldId id="1213" r:id="rId31"/>
    <p:sldId id="309"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4575" autoAdjust="0"/>
  </p:normalViewPr>
  <p:slideViewPr>
    <p:cSldViewPr snapToGrid="0">
      <p:cViewPr varScale="1">
        <p:scale>
          <a:sx n="74" d="100"/>
          <a:sy n="74" d="100"/>
        </p:scale>
        <p:origin x="19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7765415007476507"/>
          <c:y val="8.6754892077098633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
          <c:y val="0.28213935552512681"/>
          <c:w val="0.82607746817228345"/>
          <c:h val="0.59917186314689619"/>
        </c:manualLayout>
      </c:layout>
      <c:barChart>
        <c:barDir val="col"/>
        <c:grouping val="clustered"/>
        <c:varyColors val="0"/>
        <c:ser>
          <c:idx val="0"/>
          <c:order val="0"/>
          <c:tx>
            <c:strRef>
              <c:f>Sheet1!$B$1</c:f>
              <c:strCache>
                <c:ptCount val="1"/>
                <c:pt idx="0">
                  <c:v>Referrals by Month</c:v>
                </c:pt>
              </c:strCache>
            </c:strRef>
          </c:tx>
          <c:spPr>
            <a:solidFill>
              <a:schemeClr val="accent1"/>
            </a:solidFill>
            <a:ln w="19050">
              <a:solidFill>
                <a:schemeClr val="lt1"/>
              </a:solidFill>
            </a:ln>
            <a:effectLst/>
          </c:spPr>
          <c:invertIfNegative val="0"/>
          <c:dPt>
            <c:idx val="0"/>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1-DF2F-4F47-A790-95FB872293CC}"/>
              </c:ext>
            </c:extLst>
          </c:dPt>
          <c:dPt>
            <c:idx val="1"/>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3-DF2F-4F47-A790-95FB872293CC}"/>
              </c:ext>
            </c:extLst>
          </c:dPt>
          <c:dPt>
            <c:idx val="2"/>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5-DF2F-4F47-A790-95FB872293CC}"/>
              </c:ext>
            </c:extLst>
          </c:dPt>
          <c:dPt>
            <c:idx val="3"/>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7-DF2F-4F47-A790-95FB872293CC}"/>
              </c:ext>
            </c:extLst>
          </c:dPt>
          <c:dPt>
            <c:idx val="4"/>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9-DF2F-4F47-A790-95FB872293CC}"/>
              </c:ext>
            </c:extLst>
          </c:dPt>
          <c:dPt>
            <c:idx val="5"/>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B-DF2F-4F47-A790-95FB872293CC}"/>
              </c:ext>
            </c:extLst>
          </c:dPt>
          <c:dPt>
            <c:idx val="6"/>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D-DF2F-4F47-A790-95FB872293CC}"/>
              </c:ext>
            </c:extLst>
          </c:dPt>
          <c:cat>
            <c:strRef>
              <c:f>Sheet1!$A$2:$A$24</c:f>
              <c:strCache>
                <c:ptCount val="23"/>
                <c:pt idx="0">
                  <c:v>Sept. 2022</c:v>
                </c:pt>
                <c:pt idx="1">
                  <c:v>Oct. 2022</c:v>
                </c:pt>
                <c:pt idx="2">
                  <c:v>Nov. 2022</c:v>
                </c:pt>
                <c:pt idx="3">
                  <c:v>Dec. 2022</c:v>
                </c:pt>
                <c:pt idx="4">
                  <c:v>Jan. 2023</c:v>
                </c:pt>
                <c:pt idx="5">
                  <c:v>Feb. 2023</c:v>
                </c:pt>
                <c:pt idx="6">
                  <c:v>Mar. 2023</c:v>
                </c:pt>
                <c:pt idx="7">
                  <c:v>Apr. 2023</c:v>
                </c:pt>
                <c:pt idx="8">
                  <c:v>May 2023</c:v>
                </c:pt>
                <c:pt idx="9">
                  <c:v>June 2023</c:v>
                </c:pt>
                <c:pt idx="10">
                  <c:v>July 2023</c:v>
                </c:pt>
                <c:pt idx="11">
                  <c:v>Aug. 2023</c:v>
                </c:pt>
                <c:pt idx="12">
                  <c:v>Sept. 2023</c:v>
                </c:pt>
                <c:pt idx="13">
                  <c:v>Oct. 2023</c:v>
                </c:pt>
                <c:pt idx="14">
                  <c:v>Nov. 2023</c:v>
                </c:pt>
                <c:pt idx="15">
                  <c:v>Dec. 2023</c:v>
                </c:pt>
                <c:pt idx="16">
                  <c:v>Jan. 2024</c:v>
                </c:pt>
                <c:pt idx="17">
                  <c:v>Feb. 2024</c:v>
                </c:pt>
                <c:pt idx="18">
                  <c:v>Mar. 2024</c:v>
                </c:pt>
                <c:pt idx="19">
                  <c:v>Apr. 2024</c:v>
                </c:pt>
                <c:pt idx="20">
                  <c:v>May 2024</c:v>
                </c:pt>
                <c:pt idx="21">
                  <c:v>June 2024</c:v>
                </c:pt>
                <c:pt idx="22">
                  <c:v>July 2024</c:v>
                </c:pt>
              </c:strCache>
            </c:strRef>
          </c:cat>
          <c:val>
            <c:numRef>
              <c:f>Sheet1!$B$2:$B$24</c:f>
              <c:numCache>
                <c:formatCode>General</c:formatCode>
                <c:ptCount val="23"/>
                <c:pt idx="0">
                  <c:v>25</c:v>
                </c:pt>
                <c:pt idx="1">
                  <c:v>29</c:v>
                </c:pt>
                <c:pt idx="2">
                  <c:v>24</c:v>
                </c:pt>
                <c:pt idx="3">
                  <c:v>20</c:v>
                </c:pt>
                <c:pt idx="4">
                  <c:v>25</c:v>
                </c:pt>
                <c:pt idx="5">
                  <c:v>37</c:v>
                </c:pt>
                <c:pt idx="6">
                  <c:v>45</c:v>
                </c:pt>
                <c:pt idx="7">
                  <c:v>51</c:v>
                </c:pt>
                <c:pt idx="8">
                  <c:v>84</c:v>
                </c:pt>
                <c:pt idx="9">
                  <c:v>52</c:v>
                </c:pt>
                <c:pt idx="10">
                  <c:v>70</c:v>
                </c:pt>
                <c:pt idx="11">
                  <c:v>102</c:v>
                </c:pt>
                <c:pt idx="12">
                  <c:v>71</c:v>
                </c:pt>
                <c:pt idx="13">
                  <c:v>113</c:v>
                </c:pt>
                <c:pt idx="14">
                  <c:v>115</c:v>
                </c:pt>
                <c:pt idx="15">
                  <c:v>101</c:v>
                </c:pt>
                <c:pt idx="16">
                  <c:v>121</c:v>
                </c:pt>
                <c:pt idx="17">
                  <c:v>177</c:v>
                </c:pt>
                <c:pt idx="18">
                  <c:v>211</c:v>
                </c:pt>
                <c:pt idx="19">
                  <c:v>197</c:v>
                </c:pt>
                <c:pt idx="20">
                  <c:v>243</c:v>
                </c:pt>
                <c:pt idx="21">
                  <c:v>229</c:v>
                </c:pt>
                <c:pt idx="22">
                  <c:v>266</c:v>
                </c:pt>
              </c:numCache>
            </c:numRef>
          </c:val>
          <c:extLst>
            <c:ext xmlns:c16="http://schemas.microsoft.com/office/drawing/2014/chart" uri="{C3380CC4-5D6E-409C-BE32-E72D297353CC}">
              <c16:uniqueId val="{0000000E-DF2F-4F47-A790-95FB872293CC}"/>
            </c:ext>
          </c:extLst>
        </c:ser>
        <c:dLbls>
          <c:showLegendKey val="0"/>
          <c:showVal val="0"/>
          <c:showCatName val="0"/>
          <c:showSerName val="0"/>
          <c:showPercent val="0"/>
          <c:showBubbleSize val="0"/>
        </c:dLbls>
        <c:gapWidth val="100"/>
        <c:axId val="560272304"/>
        <c:axId val="560262136"/>
      </c:barChart>
      <c:catAx>
        <c:axId val="56027230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0262136"/>
        <c:crosses val="autoZero"/>
        <c:auto val="1"/>
        <c:lblAlgn val="ctr"/>
        <c:lblOffset val="100"/>
        <c:noMultiLvlLbl val="0"/>
      </c:catAx>
      <c:valAx>
        <c:axId val="5602621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02723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none" spc="50" baseline="0">
                <a:solidFill>
                  <a:schemeClr val="tx1">
                    <a:lumMod val="65000"/>
                    <a:lumOff val="35000"/>
                  </a:schemeClr>
                </a:solidFill>
                <a:latin typeface="+mn-lt"/>
                <a:ea typeface="+mn-ea"/>
                <a:cs typeface="+mn-cs"/>
              </a:defRPr>
            </a:pPr>
            <a:r>
              <a:rPr lang="en-US" sz="1800" cap="none" dirty="0"/>
              <a:t>Ages Of Children Evaluated</a:t>
            </a:r>
          </a:p>
        </c:rich>
      </c:tx>
      <c:layout>
        <c:manualLayout>
          <c:xMode val="edge"/>
          <c:yMode val="edge"/>
          <c:x val="9.6125024024994177E-2"/>
          <c:y val="4.0079502584970126E-3"/>
        </c:manualLayout>
      </c:layout>
      <c:overlay val="0"/>
      <c:spPr>
        <a:noFill/>
        <a:ln>
          <a:noFill/>
        </a:ln>
        <a:effectLst/>
      </c:spPr>
      <c:txPr>
        <a:bodyPr rot="0" spcFirstLastPara="1" vertOverflow="ellipsis" vert="horz" wrap="square" anchor="ctr" anchorCtr="1"/>
        <a:lstStyle/>
        <a:p>
          <a:pPr>
            <a:defRPr sz="1800" b="1" i="0" u="none" strike="noStrike" kern="1200" cap="none" spc="5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1900575501456812"/>
          <c:y val="0.17071820948746141"/>
          <c:w val="0.54364010691324138"/>
          <c:h val="0.63134241460580021"/>
        </c:manualLayout>
      </c:layout>
      <c:pieChart>
        <c:varyColors val="1"/>
        <c:ser>
          <c:idx val="0"/>
          <c:order val="0"/>
          <c:tx>
            <c:strRef>
              <c:f>Sheet1!$B$1</c:f>
              <c:strCache>
                <c:ptCount val="1"/>
                <c:pt idx="0">
                  <c:v>Ages Served</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DFFA-4D36-986E-C8FED6F26B14}"/>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DFFA-4D36-986E-C8FED6F26B14}"/>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DFFA-4D36-986E-C8FED6F26B14}"/>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DFFA-4D36-986E-C8FED6F26B14}"/>
              </c:ext>
            </c:extLst>
          </c:dPt>
          <c:dLbls>
            <c:delete val="1"/>
          </c:dLbls>
          <c:cat>
            <c:strRef>
              <c:f>Sheet1!$A$2:$A$5</c:f>
              <c:strCache>
                <c:ptCount val="4"/>
                <c:pt idx="0">
                  <c:v>2 year olds</c:v>
                </c:pt>
                <c:pt idx="1">
                  <c:v>3 year olds</c:v>
                </c:pt>
                <c:pt idx="2">
                  <c:v>4 year olds</c:v>
                </c:pt>
                <c:pt idx="3">
                  <c:v>5 year olds</c:v>
                </c:pt>
              </c:strCache>
            </c:strRef>
          </c:cat>
          <c:val>
            <c:numRef>
              <c:f>Sheet1!$B$2:$B$5</c:f>
              <c:numCache>
                <c:formatCode>General</c:formatCode>
                <c:ptCount val="4"/>
                <c:pt idx="0">
                  <c:v>76</c:v>
                </c:pt>
                <c:pt idx="1">
                  <c:v>74</c:v>
                </c:pt>
                <c:pt idx="2">
                  <c:v>51</c:v>
                </c:pt>
                <c:pt idx="3">
                  <c:v>51</c:v>
                </c:pt>
              </c:numCache>
            </c:numRef>
          </c:val>
          <c:extLst>
            <c:ext xmlns:c16="http://schemas.microsoft.com/office/drawing/2014/chart" uri="{C3380CC4-5D6E-409C-BE32-E72D297353CC}">
              <c16:uniqueId val="{00000000-DF2A-4532-8CFD-79944E7BD39E}"/>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0.23347323557032434"/>
          <c:y val="0.81981787492407732"/>
          <c:w val="0.52999542488381624"/>
          <c:h val="0.1801821250759227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r>
              <a:rPr lang="en-US" sz="1800" cap="none" dirty="0"/>
              <a:t>Races Represented</a:t>
            </a:r>
          </a:p>
        </c:rich>
      </c:tx>
      <c:layout>
        <c:manualLayout>
          <c:xMode val="edge"/>
          <c:yMode val="edge"/>
          <c:x val="0.25370470521843325"/>
          <c:y val="6.8361461834101746E-3"/>
        </c:manualLayout>
      </c:layout>
      <c:overlay val="0"/>
      <c:spPr>
        <a:noFill/>
        <a:ln>
          <a:noFill/>
        </a:ln>
        <a:effectLst/>
      </c:spPr>
      <c:txPr>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217765103031443"/>
          <c:y val="0.22871084652403664"/>
          <c:w val="0.59849761999206663"/>
          <c:h val="0.66630785791173308"/>
        </c:manualLayout>
      </c:layout>
      <c:pieChart>
        <c:varyColors val="1"/>
        <c:ser>
          <c:idx val="0"/>
          <c:order val="0"/>
          <c:tx>
            <c:strRef>
              <c:f>Sheet1!$B$1</c:f>
              <c:strCache>
                <c:ptCount val="1"/>
                <c:pt idx="0">
                  <c:v>Races Represented</c:v>
                </c:pt>
              </c:strCache>
            </c:strRef>
          </c:tx>
          <c:dPt>
            <c:idx val="0"/>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3500-4359-AB46-92D977E8BEE6}"/>
              </c:ext>
            </c:extLst>
          </c:dPt>
          <c:dPt>
            <c:idx val="1"/>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3500-4359-AB46-92D977E8BEE6}"/>
              </c:ext>
            </c:extLst>
          </c:dPt>
          <c:dPt>
            <c:idx val="2"/>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3500-4359-AB46-92D977E8BEE6}"/>
              </c:ext>
            </c:extLst>
          </c:dPt>
          <c:dPt>
            <c:idx val="3"/>
            <c:bubble3D val="0"/>
            <c:spPr>
              <a:solidFill>
                <a:schemeClr val="accent6">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6-517B-48B3-8852-C83084F8D8DC}"/>
              </c:ext>
            </c:extLst>
          </c:dPt>
          <c:dPt>
            <c:idx val="4"/>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8-B84D-46ED-A56D-A2C71CA06CFF}"/>
              </c:ext>
            </c:extLst>
          </c:dPt>
          <c:dPt>
            <c:idx val="5"/>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31A1-44D9-9CD9-D6DFD7E500BC}"/>
              </c:ext>
            </c:extLst>
          </c:dPt>
          <c:dPt>
            <c:idx val="6"/>
            <c:bubble3D val="0"/>
            <c:spPr>
              <a:solidFill>
                <a:schemeClr val="accent6">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A-31A1-44D9-9CD9-D6DFD7E500BC}"/>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1-3500-4359-AB46-92D977E8BEE6}"/>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3-3500-4359-AB46-92D977E8BEE6}"/>
                </c:ext>
              </c:extLst>
            </c:dLbl>
            <c:dLbl>
              <c:idx val="2"/>
              <c:layout>
                <c:manualLayout>
                  <c:x val="-5.5180811083803266E-2"/>
                  <c:y val="2.8909571372922941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500-4359-AB46-92D977E8BEE6}"/>
                </c:ext>
              </c:extLst>
            </c:dLbl>
            <c:dLbl>
              <c:idx val="3"/>
              <c:layout>
                <c:manualLayout>
                  <c:x val="-9.7376623987372058E-3"/>
                  <c:y val="1.9875330318884506E-2"/>
                </c:manualLayout>
              </c:layout>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accent6">
                          <a:lumMod val="60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342587727010636"/>
                      <c:h val="0.11061524746564641"/>
                    </c:manualLayout>
                  </c15:layout>
                </c:ext>
                <c:ext xmlns:c16="http://schemas.microsoft.com/office/drawing/2014/chart" uri="{C3380CC4-5D6E-409C-BE32-E72D297353CC}">
                  <c16:uniqueId val="{00000006-517B-48B3-8852-C83084F8D8DC}"/>
                </c:ext>
              </c:extLst>
            </c:dLbl>
            <c:dLbl>
              <c:idx val="4"/>
              <c:layout>
                <c:manualLayout>
                  <c:x val="-6.4918601275062673E-2"/>
                  <c:y val="-5.7819142745845882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lumMod val="60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84D-46ED-A56D-A2C71CA06CFF}"/>
                </c:ext>
              </c:extLst>
            </c:dLbl>
            <c:dLbl>
              <c:idx val="5"/>
              <c:layout>
                <c:manualLayout>
                  <c:x val="0.13957524832642906"/>
                  <c:y val="-5.6012294535038198E-2"/>
                </c:manualLayout>
              </c:layout>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accent4">
                          <a:lumMod val="60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42336665821532121"/>
                      <c:h val="9.6160461779184941E-2"/>
                    </c:manualLayout>
                  </c15:layout>
                </c:ext>
                <c:ext xmlns:c16="http://schemas.microsoft.com/office/drawing/2014/chart" uri="{C3380CC4-5D6E-409C-BE32-E72D297353CC}">
                  <c16:uniqueId val="{0000000B-31A1-44D9-9CD9-D6DFD7E500BC}"/>
                </c:ext>
              </c:extLst>
            </c:dLbl>
            <c:dLbl>
              <c:idx val="6"/>
              <c:layout>
                <c:manualLayout>
                  <c:x val="0.13957486494886243"/>
                  <c:y val="5.4205446324230517E-3"/>
                </c:manualLayout>
              </c:layout>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accent6">
                          <a:lumMod val="80000"/>
                          <a:lumOff val="20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220216163607143"/>
                      <c:h val="9.6160461779184941E-2"/>
                    </c:manualLayout>
                  </c15:layout>
                </c:ext>
                <c:ext xmlns:c16="http://schemas.microsoft.com/office/drawing/2014/chart" uri="{C3380CC4-5D6E-409C-BE32-E72D297353CC}">
                  <c16:uniqueId val="{0000000A-31A1-44D9-9CD9-D6DFD7E500BC}"/>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White</c:v>
                </c:pt>
                <c:pt idx="1">
                  <c:v>Black</c:v>
                </c:pt>
                <c:pt idx="2">
                  <c:v>Hispanic</c:v>
                </c:pt>
                <c:pt idx="3">
                  <c:v>Bi-Racial</c:v>
                </c:pt>
                <c:pt idx="4">
                  <c:v>Asian</c:v>
                </c:pt>
                <c:pt idx="5">
                  <c:v>Amer. Indian</c:v>
                </c:pt>
                <c:pt idx="6">
                  <c:v>Hawaiian</c:v>
                </c:pt>
              </c:strCache>
            </c:strRef>
          </c:cat>
          <c:val>
            <c:numRef>
              <c:f>Sheet1!$B$2:$B$8</c:f>
              <c:numCache>
                <c:formatCode>General</c:formatCode>
                <c:ptCount val="7"/>
                <c:pt idx="0">
                  <c:v>472</c:v>
                </c:pt>
                <c:pt idx="1">
                  <c:v>220</c:v>
                </c:pt>
                <c:pt idx="2">
                  <c:v>67</c:v>
                </c:pt>
                <c:pt idx="3">
                  <c:v>37</c:v>
                </c:pt>
                <c:pt idx="4">
                  <c:v>8</c:v>
                </c:pt>
                <c:pt idx="5">
                  <c:v>4</c:v>
                </c:pt>
                <c:pt idx="6">
                  <c:v>1</c:v>
                </c:pt>
              </c:numCache>
            </c:numRef>
          </c:val>
          <c:extLst>
            <c:ext xmlns:c16="http://schemas.microsoft.com/office/drawing/2014/chart" uri="{C3380CC4-5D6E-409C-BE32-E72D297353CC}">
              <c16:uniqueId val="{00000006-3500-4359-AB46-92D977E8BEE6}"/>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D5FCB8-B37F-4AE1-95B5-CAE6DDFE2B21}"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D9AA1635-8152-4B12-83E3-E5F16A914A5C}">
      <dgm:prSet custT="1"/>
      <dgm:spPr/>
      <dgm:t>
        <a:bodyPr/>
        <a:lstStyle/>
        <a:p>
          <a:r>
            <a:rPr lang="en-US" sz="2000" dirty="0"/>
            <a:t>Referral</a:t>
          </a:r>
        </a:p>
      </dgm:t>
    </dgm:pt>
    <dgm:pt modelId="{0BAD7D3A-CECF-4D17-9081-F1BC06974DAF}" type="parTrans" cxnId="{D27017E2-A85C-4B0C-AFE0-49A9C145B643}">
      <dgm:prSet/>
      <dgm:spPr/>
      <dgm:t>
        <a:bodyPr/>
        <a:lstStyle/>
        <a:p>
          <a:endParaRPr lang="en-US"/>
        </a:p>
      </dgm:t>
    </dgm:pt>
    <dgm:pt modelId="{B3848DD5-2769-407E-9AC9-F29EDBFB7EE9}" type="sibTrans" cxnId="{D27017E2-A85C-4B0C-AFE0-49A9C145B643}">
      <dgm:prSet/>
      <dgm:spPr/>
      <dgm:t>
        <a:bodyPr/>
        <a:lstStyle/>
        <a:p>
          <a:endParaRPr lang="en-US"/>
        </a:p>
      </dgm:t>
    </dgm:pt>
    <dgm:pt modelId="{45317763-0CB7-412C-A30F-B7FD96D49FF3}">
      <dgm:prSet custT="1"/>
      <dgm:spPr/>
      <dgm:t>
        <a:bodyPr/>
        <a:lstStyle/>
        <a:p>
          <a:r>
            <a:rPr lang="en-US" sz="2000" dirty="0"/>
            <a:t>Gather info, records, &amp; medical/ developmental history</a:t>
          </a:r>
        </a:p>
      </dgm:t>
    </dgm:pt>
    <dgm:pt modelId="{691C45D1-2A7E-4242-96B3-1D918C0EFB7D}" type="parTrans" cxnId="{343E025D-AA65-45AA-BA64-C360D1DA1EFB}">
      <dgm:prSet/>
      <dgm:spPr/>
      <dgm:t>
        <a:bodyPr/>
        <a:lstStyle/>
        <a:p>
          <a:endParaRPr lang="en-US"/>
        </a:p>
      </dgm:t>
    </dgm:pt>
    <dgm:pt modelId="{9B47961D-B8E8-4E83-9E66-28CFCBFE943B}" type="sibTrans" cxnId="{343E025D-AA65-45AA-BA64-C360D1DA1EFB}">
      <dgm:prSet/>
      <dgm:spPr/>
      <dgm:t>
        <a:bodyPr/>
        <a:lstStyle/>
        <a:p>
          <a:endParaRPr lang="en-US"/>
        </a:p>
      </dgm:t>
    </dgm:pt>
    <dgm:pt modelId="{7A3E76CD-B1BC-4E50-A5A3-8273441A45F2}">
      <dgm:prSet custT="1"/>
      <dgm:spPr/>
      <dgm:t>
        <a:bodyPr/>
        <a:lstStyle/>
        <a:p>
          <a:r>
            <a:rPr lang="en-US" sz="2000" dirty="0"/>
            <a:t>ST, OT, &amp; developmental evaluations</a:t>
          </a:r>
        </a:p>
      </dgm:t>
    </dgm:pt>
    <dgm:pt modelId="{EB776AB4-4E47-44F1-92AA-1C50A098AABA}" type="parTrans" cxnId="{0C5B4D63-5B17-40C1-A84F-F75F71C6825D}">
      <dgm:prSet/>
      <dgm:spPr/>
      <dgm:t>
        <a:bodyPr/>
        <a:lstStyle/>
        <a:p>
          <a:endParaRPr lang="en-US"/>
        </a:p>
      </dgm:t>
    </dgm:pt>
    <dgm:pt modelId="{2A7C57E3-D562-4C83-8623-46EA902CF6AA}" type="sibTrans" cxnId="{0C5B4D63-5B17-40C1-A84F-F75F71C6825D}">
      <dgm:prSet/>
      <dgm:spPr/>
      <dgm:t>
        <a:bodyPr/>
        <a:lstStyle/>
        <a:p>
          <a:endParaRPr lang="en-US"/>
        </a:p>
      </dgm:t>
    </dgm:pt>
    <dgm:pt modelId="{68AEA4D2-9495-4867-8DB4-021C7C123E7D}">
      <dgm:prSet custT="1"/>
      <dgm:spPr/>
      <dgm:t>
        <a:bodyPr/>
        <a:lstStyle/>
        <a:p>
          <a:pPr rtl="0"/>
          <a:r>
            <a:rPr lang="en-US" sz="2000" dirty="0"/>
            <a:t>Autism Diagnostic </a:t>
          </a:r>
          <a:r>
            <a:rPr lang="en-US" sz="2000" dirty="0">
              <a:latin typeface="Calibri Light" panose="020F0302020204030204"/>
            </a:rPr>
            <a:t>Interview-Revised </a:t>
          </a:r>
          <a:r>
            <a:rPr lang="en-US" sz="2000" dirty="0"/>
            <a:t>(ADI-R)</a:t>
          </a:r>
        </a:p>
      </dgm:t>
    </dgm:pt>
    <dgm:pt modelId="{604288C6-5FF8-46F5-8EE3-F6AEC476B5C1}" type="parTrans" cxnId="{E2DE4F9C-8E0A-4D62-937B-356A92EDAE86}">
      <dgm:prSet/>
      <dgm:spPr/>
      <dgm:t>
        <a:bodyPr/>
        <a:lstStyle/>
        <a:p>
          <a:endParaRPr lang="en-US"/>
        </a:p>
      </dgm:t>
    </dgm:pt>
    <dgm:pt modelId="{6581141E-B42F-47D2-B862-7802A3B0942F}" type="sibTrans" cxnId="{E2DE4F9C-8E0A-4D62-937B-356A92EDAE86}">
      <dgm:prSet/>
      <dgm:spPr/>
      <dgm:t>
        <a:bodyPr/>
        <a:lstStyle/>
        <a:p>
          <a:endParaRPr lang="en-US"/>
        </a:p>
      </dgm:t>
    </dgm:pt>
    <dgm:pt modelId="{249535CD-00DD-4DD6-AD71-1D06A432676C}">
      <dgm:prSet custT="1"/>
      <dgm:spPr/>
      <dgm:t>
        <a:bodyPr/>
        <a:lstStyle/>
        <a:p>
          <a:r>
            <a:rPr lang="en-US" sz="2000" dirty="0"/>
            <a:t>Autism Diagnostic Observation Schedule, 2</a:t>
          </a:r>
          <a:r>
            <a:rPr lang="en-US" sz="2000" baseline="30000" dirty="0"/>
            <a:t>nd</a:t>
          </a:r>
          <a:r>
            <a:rPr lang="en-US" sz="2000" dirty="0"/>
            <a:t> Ed. (ADOS-2)</a:t>
          </a:r>
        </a:p>
      </dgm:t>
    </dgm:pt>
    <dgm:pt modelId="{6FA5BEB8-9E0D-4F61-95B5-EA94DACA4646}" type="parTrans" cxnId="{E1AE8574-A81F-4AC9-ABF6-0C14083BA764}">
      <dgm:prSet/>
      <dgm:spPr/>
      <dgm:t>
        <a:bodyPr/>
        <a:lstStyle/>
        <a:p>
          <a:endParaRPr lang="en-US"/>
        </a:p>
      </dgm:t>
    </dgm:pt>
    <dgm:pt modelId="{58E9D6AB-2CF8-4FBE-B6BA-55342FCAEF02}" type="sibTrans" cxnId="{E1AE8574-A81F-4AC9-ABF6-0C14083BA764}">
      <dgm:prSet/>
      <dgm:spPr/>
      <dgm:t>
        <a:bodyPr/>
        <a:lstStyle/>
        <a:p>
          <a:endParaRPr lang="en-US"/>
        </a:p>
      </dgm:t>
    </dgm:pt>
    <dgm:pt modelId="{2BAAAD99-73AA-4DB4-8567-F76DFC6D8A08}">
      <dgm:prSet custT="1"/>
      <dgm:spPr/>
      <dgm:t>
        <a:bodyPr/>
        <a:lstStyle/>
        <a:p>
          <a:r>
            <a:rPr lang="en-US" sz="2000" dirty="0"/>
            <a:t>Autism Spectrum Rating Scale (ASRS)</a:t>
          </a:r>
        </a:p>
      </dgm:t>
    </dgm:pt>
    <dgm:pt modelId="{907B5C26-648F-42C5-94D4-61E231DBFBE9}" type="parTrans" cxnId="{854D5D31-2A0A-4B19-BF9F-89C2C39ED298}">
      <dgm:prSet/>
      <dgm:spPr/>
      <dgm:t>
        <a:bodyPr/>
        <a:lstStyle/>
        <a:p>
          <a:endParaRPr lang="en-US"/>
        </a:p>
      </dgm:t>
    </dgm:pt>
    <dgm:pt modelId="{C73A8C81-2F1B-4E5A-9294-AC4519047378}" type="sibTrans" cxnId="{854D5D31-2A0A-4B19-BF9F-89C2C39ED298}">
      <dgm:prSet/>
      <dgm:spPr/>
      <dgm:t>
        <a:bodyPr/>
        <a:lstStyle/>
        <a:p>
          <a:endParaRPr lang="en-US"/>
        </a:p>
      </dgm:t>
    </dgm:pt>
    <dgm:pt modelId="{E4995F92-CC29-4A23-BA15-87C1D260B7C8}">
      <dgm:prSet custT="1"/>
      <dgm:spPr/>
      <dgm:t>
        <a:bodyPr/>
        <a:lstStyle/>
        <a:p>
          <a:r>
            <a:rPr lang="en-US" sz="2000" dirty="0"/>
            <a:t>Comprehensive Evaluation Report</a:t>
          </a:r>
        </a:p>
      </dgm:t>
    </dgm:pt>
    <dgm:pt modelId="{67FCFC6C-8ED6-40D4-B378-766B2DE48C4C}" type="parTrans" cxnId="{2438880B-4A1B-4A5E-BEFA-EBB93A23061F}">
      <dgm:prSet/>
      <dgm:spPr/>
      <dgm:t>
        <a:bodyPr/>
        <a:lstStyle/>
        <a:p>
          <a:endParaRPr lang="en-US"/>
        </a:p>
      </dgm:t>
    </dgm:pt>
    <dgm:pt modelId="{1F3AA6AE-F274-4B99-991C-D9105BDA40A9}" type="sibTrans" cxnId="{2438880B-4A1B-4A5E-BEFA-EBB93A23061F}">
      <dgm:prSet/>
      <dgm:spPr/>
      <dgm:t>
        <a:bodyPr/>
        <a:lstStyle/>
        <a:p>
          <a:endParaRPr lang="en-US"/>
        </a:p>
      </dgm:t>
    </dgm:pt>
    <dgm:pt modelId="{997E0CEC-B208-4F63-86B2-C41A741EFD18}" type="pres">
      <dgm:prSet presAssocID="{23D5FCB8-B37F-4AE1-95B5-CAE6DDFE2B21}" presName="diagram" presStyleCnt="0">
        <dgm:presLayoutVars>
          <dgm:dir/>
          <dgm:resizeHandles val="exact"/>
        </dgm:presLayoutVars>
      </dgm:prSet>
      <dgm:spPr/>
    </dgm:pt>
    <dgm:pt modelId="{014EA6B3-7267-4004-8D2D-07DB84DCAD2E}" type="pres">
      <dgm:prSet presAssocID="{D9AA1635-8152-4B12-83E3-E5F16A914A5C}" presName="node" presStyleLbl="node1" presStyleIdx="0" presStyleCnt="7">
        <dgm:presLayoutVars>
          <dgm:bulletEnabled val="1"/>
        </dgm:presLayoutVars>
      </dgm:prSet>
      <dgm:spPr/>
    </dgm:pt>
    <dgm:pt modelId="{F54E1453-9D67-4D81-8D4A-74CD7C836F9D}" type="pres">
      <dgm:prSet presAssocID="{B3848DD5-2769-407E-9AC9-F29EDBFB7EE9}" presName="sibTrans" presStyleCnt="0"/>
      <dgm:spPr/>
    </dgm:pt>
    <dgm:pt modelId="{A4002841-D62C-4845-B6BC-3B7DAA4A75C0}" type="pres">
      <dgm:prSet presAssocID="{45317763-0CB7-412C-A30F-B7FD96D49FF3}" presName="node" presStyleLbl="node1" presStyleIdx="1" presStyleCnt="7">
        <dgm:presLayoutVars>
          <dgm:bulletEnabled val="1"/>
        </dgm:presLayoutVars>
      </dgm:prSet>
      <dgm:spPr/>
    </dgm:pt>
    <dgm:pt modelId="{7D5BC79C-837E-4B2D-BD26-D51C4D4CF423}" type="pres">
      <dgm:prSet presAssocID="{9B47961D-B8E8-4E83-9E66-28CFCBFE943B}" presName="sibTrans" presStyleCnt="0"/>
      <dgm:spPr/>
    </dgm:pt>
    <dgm:pt modelId="{36AB3437-E3DF-4CF0-A75A-C4A3DD5AAE15}" type="pres">
      <dgm:prSet presAssocID="{7A3E76CD-B1BC-4E50-A5A3-8273441A45F2}" presName="node" presStyleLbl="node1" presStyleIdx="2" presStyleCnt="7">
        <dgm:presLayoutVars>
          <dgm:bulletEnabled val="1"/>
        </dgm:presLayoutVars>
      </dgm:prSet>
      <dgm:spPr/>
    </dgm:pt>
    <dgm:pt modelId="{53917D92-6C9A-4B37-BF7C-94BFEC418668}" type="pres">
      <dgm:prSet presAssocID="{2A7C57E3-D562-4C83-8623-46EA902CF6AA}" presName="sibTrans" presStyleCnt="0"/>
      <dgm:spPr/>
    </dgm:pt>
    <dgm:pt modelId="{E3A782CC-0266-49CF-B67B-0B5BFCEF1AE5}" type="pres">
      <dgm:prSet presAssocID="{68AEA4D2-9495-4867-8DB4-021C7C123E7D}" presName="node" presStyleLbl="node1" presStyleIdx="3" presStyleCnt="7">
        <dgm:presLayoutVars>
          <dgm:bulletEnabled val="1"/>
        </dgm:presLayoutVars>
      </dgm:prSet>
      <dgm:spPr/>
    </dgm:pt>
    <dgm:pt modelId="{20E9FE3D-D554-4BE5-8065-984DBCC56C8F}" type="pres">
      <dgm:prSet presAssocID="{6581141E-B42F-47D2-B862-7802A3B0942F}" presName="sibTrans" presStyleCnt="0"/>
      <dgm:spPr/>
    </dgm:pt>
    <dgm:pt modelId="{D8983215-2561-4E22-A8BD-48737B231DE5}" type="pres">
      <dgm:prSet presAssocID="{249535CD-00DD-4DD6-AD71-1D06A432676C}" presName="node" presStyleLbl="node1" presStyleIdx="4" presStyleCnt="7">
        <dgm:presLayoutVars>
          <dgm:bulletEnabled val="1"/>
        </dgm:presLayoutVars>
      </dgm:prSet>
      <dgm:spPr/>
    </dgm:pt>
    <dgm:pt modelId="{D4032B5B-4044-4F1E-A063-ABCA66ABFA2A}" type="pres">
      <dgm:prSet presAssocID="{58E9D6AB-2CF8-4FBE-B6BA-55342FCAEF02}" presName="sibTrans" presStyleCnt="0"/>
      <dgm:spPr/>
    </dgm:pt>
    <dgm:pt modelId="{AB97931B-31EB-44AA-9CC4-8A4B5A5B7F5F}" type="pres">
      <dgm:prSet presAssocID="{2BAAAD99-73AA-4DB4-8567-F76DFC6D8A08}" presName="node" presStyleLbl="node1" presStyleIdx="5" presStyleCnt="7">
        <dgm:presLayoutVars>
          <dgm:bulletEnabled val="1"/>
        </dgm:presLayoutVars>
      </dgm:prSet>
      <dgm:spPr/>
    </dgm:pt>
    <dgm:pt modelId="{0F257D79-DC65-438B-8A8B-C9BC36D5307C}" type="pres">
      <dgm:prSet presAssocID="{C73A8C81-2F1B-4E5A-9294-AC4519047378}" presName="sibTrans" presStyleCnt="0"/>
      <dgm:spPr/>
    </dgm:pt>
    <dgm:pt modelId="{ABB61D4A-29EF-48CF-90D2-F02B9D815C98}" type="pres">
      <dgm:prSet presAssocID="{E4995F92-CC29-4A23-BA15-87C1D260B7C8}" presName="node" presStyleLbl="node1" presStyleIdx="6" presStyleCnt="7">
        <dgm:presLayoutVars>
          <dgm:bulletEnabled val="1"/>
        </dgm:presLayoutVars>
      </dgm:prSet>
      <dgm:spPr/>
    </dgm:pt>
  </dgm:ptLst>
  <dgm:cxnLst>
    <dgm:cxn modelId="{2438880B-4A1B-4A5E-BEFA-EBB93A23061F}" srcId="{23D5FCB8-B37F-4AE1-95B5-CAE6DDFE2B21}" destId="{E4995F92-CC29-4A23-BA15-87C1D260B7C8}" srcOrd="6" destOrd="0" parTransId="{67FCFC6C-8ED6-40D4-B378-766B2DE48C4C}" sibTransId="{1F3AA6AE-F274-4B99-991C-D9105BDA40A9}"/>
    <dgm:cxn modelId="{C954BA18-4777-4BB5-9BEF-1875B18054B0}" type="presOf" srcId="{2BAAAD99-73AA-4DB4-8567-F76DFC6D8A08}" destId="{AB97931B-31EB-44AA-9CC4-8A4B5A5B7F5F}" srcOrd="0" destOrd="0" presId="urn:microsoft.com/office/officeart/2005/8/layout/default"/>
    <dgm:cxn modelId="{854D5D31-2A0A-4B19-BF9F-89C2C39ED298}" srcId="{23D5FCB8-B37F-4AE1-95B5-CAE6DDFE2B21}" destId="{2BAAAD99-73AA-4DB4-8567-F76DFC6D8A08}" srcOrd="5" destOrd="0" parTransId="{907B5C26-648F-42C5-94D4-61E231DBFBE9}" sibTransId="{C73A8C81-2F1B-4E5A-9294-AC4519047378}"/>
    <dgm:cxn modelId="{48753F38-2EF7-40CC-AFAD-2F11144C52AF}" type="presOf" srcId="{68AEA4D2-9495-4867-8DB4-021C7C123E7D}" destId="{E3A782CC-0266-49CF-B67B-0B5BFCEF1AE5}" srcOrd="0" destOrd="0" presId="urn:microsoft.com/office/officeart/2005/8/layout/default"/>
    <dgm:cxn modelId="{343E025D-AA65-45AA-BA64-C360D1DA1EFB}" srcId="{23D5FCB8-B37F-4AE1-95B5-CAE6DDFE2B21}" destId="{45317763-0CB7-412C-A30F-B7FD96D49FF3}" srcOrd="1" destOrd="0" parTransId="{691C45D1-2A7E-4242-96B3-1D918C0EFB7D}" sibTransId="{9B47961D-B8E8-4E83-9E66-28CFCBFE943B}"/>
    <dgm:cxn modelId="{0C5B4D63-5B17-40C1-A84F-F75F71C6825D}" srcId="{23D5FCB8-B37F-4AE1-95B5-CAE6DDFE2B21}" destId="{7A3E76CD-B1BC-4E50-A5A3-8273441A45F2}" srcOrd="2" destOrd="0" parTransId="{EB776AB4-4E47-44F1-92AA-1C50A098AABA}" sibTransId="{2A7C57E3-D562-4C83-8623-46EA902CF6AA}"/>
    <dgm:cxn modelId="{61465164-65BD-4696-898B-0DC2C36189BF}" type="presOf" srcId="{7A3E76CD-B1BC-4E50-A5A3-8273441A45F2}" destId="{36AB3437-E3DF-4CF0-A75A-C4A3DD5AAE15}" srcOrd="0" destOrd="0" presId="urn:microsoft.com/office/officeart/2005/8/layout/default"/>
    <dgm:cxn modelId="{445B7F51-96BD-4F71-9A0A-D46E7CA4B2B0}" type="presOf" srcId="{E4995F92-CC29-4A23-BA15-87C1D260B7C8}" destId="{ABB61D4A-29EF-48CF-90D2-F02B9D815C98}" srcOrd="0" destOrd="0" presId="urn:microsoft.com/office/officeart/2005/8/layout/default"/>
    <dgm:cxn modelId="{E1AE8574-A81F-4AC9-ABF6-0C14083BA764}" srcId="{23D5FCB8-B37F-4AE1-95B5-CAE6DDFE2B21}" destId="{249535CD-00DD-4DD6-AD71-1D06A432676C}" srcOrd="4" destOrd="0" parTransId="{6FA5BEB8-9E0D-4F61-95B5-EA94DACA4646}" sibTransId="{58E9D6AB-2CF8-4FBE-B6BA-55342FCAEF02}"/>
    <dgm:cxn modelId="{58DAC386-E475-4397-9B9E-729EA3FD061D}" type="presOf" srcId="{D9AA1635-8152-4B12-83E3-E5F16A914A5C}" destId="{014EA6B3-7267-4004-8D2D-07DB84DCAD2E}" srcOrd="0" destOrd="0" presId="urn:microsoft.com/office/officeart/2005/8/layout/default"/>
    <dgm:cxn modelId="{D7D1BE89-DFEB-4124-BCA6-FA36C0FBC078}" type="presOf" srcId="{249535CD-00DD-4DD6-AD71-1D06A432676C}" destId="{D8983215-2561-4E22-A8BD-48737B231DE5}" srcOrd="0" destOrd="0" presId="urn:microsoft.com/office/officeart/2005/8/layout/default"/>
    <dgm:cxn modelId="{E2DE4F9C-8E0A-4D62-937B-356A92EDAE86}" srcId="{23D5FCB8-B37F-4AE1-95B5-CAE6DDFE2B21}" destId="{68AEA4D2-9495-4867-8DB4-021C7C123E7D}" srcOrd="3" destOrd="0" parTransId="{604288C6-5FF8-46F5-8EE3-F6AEC476B5C1}" sibTransId="{6581141E-B42F-47D2-B862-7802A3B0942F}"/>
    <dgm:cxn modelId="{82789BD4-6D92-4E78-A11F-966430851B56}" type="presOf" srcId="{23D5FCB8-B37F-4AE1-95B5-CAE6DDFE2B21}" destId="{997E0CEC-B208-4F63-86B2-C41A741EFD18}" srcOrd="0" destOrd="0" presId="urn:microsoft.com/office/officeart/2005/8/layout/default"/>
    <dgm:cxn modelId="{D27017E2-A85C-4B0C-AFE0-49A9C145B643}" srcId="{23D5FCB8-B37F-4AE1-95B5-CAE6DDFE2B21}" destId="{D9AA1635-8152-4B12-83E3-E5F16A914A5C}" srcOrd="0" destOrd="0" parTransId="{0BAD7D3A-CECF-4D17-9081-F1BC06974DAF}" sibTransId="{B3848DD5-2769-407E-9AC9-F29EDBFB7EE9}"/>
    <dgm:cxn modelId="{D002FBE3-A071-4D8C-ACFA-26C449224EA2}" type="presOf" srcId="{45317763-0CB7-412C-A30F-B7FD96D49FF3}" destId="{A4002841-D62C-4845-B6BC-3B7DAA4A75C0}" srcOrd="0" destOrd="0" presId="urn:microsoft.com/office/officeart/2005/8/layout/default"/>
    <dgm:cxn modelId="{0BB99AF7-7D44-4D43-8D2D-E20086C43B92}" type="presParOf" srcId="{997E0CEC-B208-4F63-86B2-C41A741EFD18}" destId="{014EA6B3-7267-4004-8D2D-07DB84DCAD2E}" srcOrd="0" destOrd="0" presId="urn:microsoft.com/office/officeart/2005/8/layout/default"/>
    <dgm:cxn modelId="{7D5A9919-1C02-43DE-87A6-E182DCAF873F}" type="presParOf" srcId="{997E0CEC-B208-4F63-86B2-C41A741EFD18}" destId="{F54E1453-9D67-4D81-8D4A-74CD7C836F9D}" srcOrd="1" destOrd="0" presId="urn:microsoft.com/office/officeart/2005/8/layout/default"/>
    <dgm:cxn modelId="{BC4E77A2-A598-416A-968E-DFCED5C3E101}" type="presParOf" srcId="{997E0CEC-B208-4F63-86B2-C41A741EFD18}" destId="{A4002841-D62C-4845-B6BC-3B7DAA4A75C0}" srcOrd="2" destOrd="0" presId="urn:microsoft.com/office/officeart/2005/8/layout/default"/>
    <dgm:cxn modelId="{C6A3E885-F56C-4661-B3F9-CE6F512FDD99}" type="presParOf" srcId="{997E0CEC-B208-4F63-86B2-C41A741EFD18}" destId="{7D5BC79C-837E-4B2D-BD26-D51C4D4CF423}" srcOrd="3" destOrd="0" presId="urn:microsoft.com/office/officeart/2005/8/layout/default"/>
    <dgm:cxn modelId="{D35F7C78-1C59-4910-BFC9-BDD6CE137F79}" type="presParOf" srcId="{997E0CEC-B208-4F63-86B2-C41A741EFD18}" destId="{36AB3437-E3DF-4CF0-A75A-C4A3DD5AAE15}" srcOrd="4" destOrd="0" presId="urn:microsoft.com/office/officeart/2005/8/layout/default"/>
    <dgm:cxn modelId="{126CA99A-65A9-4012-B824-0E59599776A4}" type="presParOf" srcId="{997E0CEC-B208-4F63-86B2-C41A741EFD18}" destId="{53917D92-6C9A-4B37-BF7C-94BFEC418668}" srcOrd="5" destOrd="0" presId="urn:microsoft.com/office/officeart/2005/8/layout/default"/>
    <dgm:cxn modelId="{3E9BE0DD-B5C3-451B-9B9A-8E20FC27E4A0}" type="presParOf" srcId="{997E0CEC-B208-4F63-86B2-C41A741EFD18}" destId="{E3A782CC-0266-49CF-B67B-0B5BFCEF1AE5}" srcOrd="6" destOrd="0" presId="urn:microsoft.com/office/officeart/2005/8/layout/default"/>
    <dgm:cxn modelId="{B4BBDF16-6ECC-46F2-854D-48D7286CA1F1}" type="presParOf" srcId="{997E0CEC-B208-4F63-86B2-C41A741EFD18}" destId="{20E9FE3D-D554-4BE5-8065-984DBCC56C8F}" srcOrd="7" destOrd="0" presId="urn:microsoft.com/office/officeart/2005/8/layout/default"/>
    <dgm:cxn modelId="{E366D691-9E7E-4E6A-BB60-E4D6CF97E842}" type="presParOf" srcId="{997E0CEC-B208-4F63-86B2-C41A741EFD18}" destId="{D8983215-2561-4E22-A8BD-48737B231DE5}" srcOrd="8" destOrd="0" presId="urn:microsoft.com/office/officeart/2005/8/layout/default"/>
    <dgm:cxn modelId="{AB741785-40ED-4DCD-80B4-87F7E15F4A8B}" type="presParOf" srcId="{997E0CEC-B208-4F63-86B2-C41A741EFD18}" destId="{D4032B5B-4044-4F1E-A063-ABCA66ABFA2A}" srcOrd="9" destOrd="0" presId="urn:microsoft.com/office/officeart/2005/8/layout/default"/>
    <dgm:cxn modelId="{C7ADF951-A168-4F91-ADE7-9E5AF13AFD06}" type="presParOf" srcId="{997E0CEC-B208-4F63-86B2-C41A741EFD18}" destId="{AB97931B-31EB-44AA-9CC4-8A4B5A5B7F5F}" srcOrd="10" destOrd="0" presId="urn:microsoft.com/office/officeart/2005/8/layout/default"/>
    <dgm:cxn modelId="{8DC6B48B-3C4D-4213-8DF1-97C90C2779AD}" type="presParOf" srcId="{997E0CEC-B208-4F63-86B2-C41A741EFD18}" destId="{0F257D79-DC65-438B-8A8B-C9BC36D5307C}" srcOrd="11" destOrd="0" presId="urn:microsoft.com/office/officeart/2005/8/layout/default"/>
    <dgm:cxn modelId="{5068A2F8-3279-43AF-BF9F-49DEC419AB5F}" type="presParOf" srcId="{997E0CEC-B208-4F63-86B2-C41A741EFD18}" destId="{ABB61D4A-29EF-48CF-90D2-F02B9D815C98}"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BBCFAA-C5BA-430A-8611-45833329D041}" type="doc">
      <dgm:prSet loTypeId="urn:microsoft.com/office/officeart/2005/8/layout/hierarchy1" loCatId="hierarchy" qsTypeId="urn:microsoft.com/office/officeart/2005/8/quickstyle/simple1" qsCatId="simple" csTypeId="urn:microsoft.com/office/officeart/2005/8/colors/accent3_2" csCatId="accent3" phldr="1"/>
      <dgm:spPr/>
      <dgm:t>
        <a:bodyPr/>
        <a:lstStyle/>
        <a:p>
          <a:endParaRPr lang="en-US"/>
        </a:p>
      </dgm:t>
    </dgm:pt>
    <dgm:pt modelId="{775597EC-D623-45A2-B85B-4C6EDC62DEDB}">
      <dgm:prSet/>
      <dgm:spPr/>
      <dgm:t>
        <a:bodyPr/>
        <a:lstStyle/>
        <a:p>
          <a:r>
            <a:rPr lang="en-US" b="1" dirty="0"/>
            <a:t>Adult Learning</a:t>
          </a:r>
        </a:p>
        <a:p>
          <a:r>
            <a:rPr lang="en-US" dirty="0"/>
            <a:t>Partner with families and professionals to empower and build capacity </a:t>
          </a:r>
        </a:p>
      </dgm:t>
    </dgm:pt>
    <dgm:pt modelId="{8F88FB12-0EDA-47D6-A184-E29F3BE3B92F}" type="parTrans" cxnId="{CAB3EA4B-8559-4BCF-BF37-9213CC84DEDE}">
      <dgm:prSet/>
      <dgm:spPr/>
      <dgm:t>
        <a:bodyPr/>
        <a:lstStyle/>
        <a:p>
          <a:endParaRPr lang="en-US"/>
        </a:p>
      </dgm:t>
    </dgm:pt>
    <dgm:pt modelId="{1E56B5BE-FDBA-443C-A053-0E7E88AAA6CD}" type="sibTrans" cxnId="{CAB3EA4B-8559-4BCF-BF37-9213CC84DEDE}">
      <dgm:prSet/>
      <dgm:spPr/>
      <dgm:t>
        <a:bodyPr/>
        <a:lstStyle/>
        <a:p>
          <a:endParaRPr lang="en-US"/>
        </a:p>
      </dgm:t>
    </dgm:pt>
    <dgm:pt modelId="{F3BF4AF0-5A9F-42A4-8E84-C2E9C70569F2}">
      <dgm:prSet/>
      <dgm:spPr/>
      <dgm:t>
        <a:bodyPr/>
        <a:lstStyle/>
        <a:p>
          <a:r>
            <a:rPr lang="en-US" b="1" dirty="0"/>
            <a:t>Educational</a:t>
          </a:r>
        </a:p>
        <a:p>
          <a:r>
            <a:rPr lang="en-US" dirty="0"/>
            <a:t>Teach developmentally appropriate ways of changing behavior </a:t>
          </a:r>
        </a:p>
        <a:p>
          <a:endParaRPr lang="en-US" dirty="0"/>
        </a:p>
      </dgm:t>
    </dgm:pt>
    <dgm:pt modelId="{5FE6C01C-FE72-4BCC-9E60-43B4E1012156}" type="parTrans" cxnId="{FCACFBC9-5DB6-455B-A97D-1195F6614B8B}">
      <dgm:prSet/>
      <dgm:spPr/>
      <dgm:t>
        <a:bodyPr/>
        <a:lstStyle/>
        <a:p>
          <a:endParaRPr lang="en-US"/>
        </a:p>
      </dgm:t>
    </dgm:pt>
    <dgm:pt modelId="{BDEC6315-C6AE-490F-A662-BAB91B956513}" type="sibTrans" cxnId="{FCACFBC9-5DB6-455B-A97D-1195F6614B8B}">
      <dgm:prSet/>
      <dgm:spPr/>
      <dgm:t>
        <a:bodyPr/>
        <a:lstStyle/>
        <a:p>
          <a:endParaRPr lang="en-US"/>
        </a:p>
      </dgm:t>
    </dgm:pt>
    <dgm:pt modelId="{EC227440-07D4-4E9E-BA96-1262C7918965}">
      <dgm:prSet/>
      <dgm:spPr/>
      <dgm:t>
        <a:bodyPr/>
        <a:lstStyle/>
        <a:p>
          <a:r>
            <a:rPr lang="en-US" b="1" dirty="0"/>
            <a:t>Child-focused</a:t>
          </a:r>
        </a:p>
        <a:p>
          <a:r>
            <a:rPr lang="en-US" dirty="0"/>
            <a:t>Help families and professionals individualize strategies that build on the child’s strengths and preferences </a:t>
          </a:r>
        </a:p>
      </dgm:t>
    </dgm:pt>
    <dgm:pt modelId="{1A770E3E-0DFD-4A1E-8CA6-4249CDBD21CC}" type="parTrans" cxnId="{BCB0BB3A-1FAE-4F8A-9B09-1EF5A45C0C09}">
      <dgm:prSet/>
      <dgm:spPr/>
      <dgm:t>
        <a:bodyPr/>
        <a:lstStyle/>
        <a:p>
          <a:endParaRPr lang="en-US"/>
        </a:p>
      </dgm:t>
    </dgm:pt>
    <dgm:pt modelId="{9324C416-8108-4618-BC3E-4CEDBF92B164}" type="sibTrans" cxnId="{BCB0BB3A-1FAE-4F8A-9B09-1EF5A45C0C09}">
      <dgm:prSet/>
      <dgm:spPr/>
      <dgm:t>
        <a:bodyPr/>
        <a:lstStyle/>
        <a:p>
          <a:endParaRPr lang="en-US"/>
        </a:p>
      </dgm:t>
    </dgm:pt>
    <dgm:pt modelId="{D8C09F1C-2EE0-484F-B9DA-7538EA078C35}" type="pres">
      <dgm:prSet presAssocID="{4DBBCFAA-C5BA-430A-8611-45833329D041}" presName="hierChild1" presStyleCnt="0">
        <dgm:presLayoutVars>
          <dgm:chPref val="1"/>
          <dgm:dir/>
          <dgm:animOne val="branch"/>
          <dgm:animLvl val="lvl"/>
          <dgm:resizeHandles/>
        </dgm:presLayoutVars>
      </dgm:prSet>
      <dgm:spPr/>
    </dgm:pt>
    <dgm:pt modelId="{544C16B8-499B-4367-A14E-7A7539A2E775}" type="pres">
      <dgm:prSet presAssocID="{775597EC-D623-45A2-B85B-4C6EDC62DEDB}" presName="hierRoot1" presStyleCnt="0"/>
      <dgm:spPr/>
    </dgm:pt>
    <dgm:pt modelId="{7F131AE1-BF27-49A8-9FA0-D369E9E03BE0}" type="pres">
      <dgm:prSet presAssocID="{775597EC-D623-45A2-B85B-4C6EDC62DEDB}" presName="composite" presStyleCnt="0"/>
      <dgm:spPr/>
    </dgm:pt>
    <dgm:pt modelId="{DA8EA9DD-D357-4A1F-AAAB-4CA266065BDC}" type="pres">
      <dgm:prSet presAssocID="{775597EC-D623-45A2-B85B-4C6EDC62DEDB}" presName="background" presStyleLbl="node0" presStyleIdx="0" presStyleCnt="3"/>
      <dgm:spPr/>
    </dgm:pt>
    <dgm:pt modelId="{21DA54FB-C32A-4216-909B-26EADC9D3A8D}" type="pres">
      <dgm:prSet presAssocID="{775597EC-D623-45A2-B85B-4C6EDC62DEDB}" presName="text" presStyleLbl="fgAcc0" presStyleIdx="0" presStyleCnt="3">
        <dgm:presLayoutVars>
          <dgm:chPref val="3"/>
        </dgm:presLayoutVars>
      </dgm:prSet>
      <dgm:spPr/>
    </dgm:pt>
    <dgm:pt modelId="{2817BA27-DFF4-401D-AE25-AB5C2FEB2C7E}" type="pres">
      <dgm:prSet presAssocID="{775597EC-D623-45A2-B85B-4C6EDC62DEDB}" presName="hierChild2" presStyleCnt="0"/>
      <dgm:spPr/>
    </dgm:pt>
    <dgm:pt modelId="{F0AD3DDD-EC74-4AF1-A151-833CF8EF45AC}" type="pres">
      <dgm:prSet presAssocID="{F3BF4AF0-5A9F-42A4-8E84-C2E9C70569F2}" presName="hierRoot1" presStyleCnt="0"/>
      <dgm:spPr/>
    </dgm:pt>
    <dgm:pt modelId="{337E48A5-98CD-4C4D-B54B-520F8A5C8E9F}" type="pres">
      <dgm:prSet presAssocID="{F3BF4AF0-5A9F-42A4-8E84-C2E9C70569F2}" presName="composite" presStyleCnt="0"/>
      <dgm:spPr/>
    </dgm:pt>
    <dgm:pt modelId="{7E265B5B-E6C6-40DA-8A81-7AB5BDF14B3F}" type="pres">
      <dgm:prSet presAssocID="{F3BF4AF0-5A9F-42A4-8E84-C2E9C70569F2}" presName="background" presStyleLbl="node0" presStyleIdx="1" presStyleCnt="3"/>
      <dgm:spPr/>
    </dgm:pt>
    <dgm:pt modelId="{550252F7-E398-44FD-A898-86371BC3F783}" type="pres">
      <dgm:prSet presAssocID="{F3BF4AF0-5A9F-42A4-8E84-C2E9C70569F2}" presName="text" presStyleLbl="fgAcc0" presStyleIdx="1" presStyleCnt="3">
        <dgm:presLayoutVars>
          <dgm:chPref val="3"/>
        </dgm:presLayoutVars>
      </dgm:prSet>
      <dgm:spPr/>
    </dgm:pt>
    <dgm:pt modelId="{481DB5DA-F82D-4277-8482-0D61D859C5BD}" type="pres">
      <dgm:prSet presAssocID="{F3BF4AF0-5A9F-42A4-8E84-C2E9C70569F2}" presName="hierChild2" presStyleCnt="0"/>
      <dgm:spPr/>
    </dgm:pt>
    <dgm:pt modelId="{7F7CF079-F3AB-493F-8AF1-8A2E63913728}" type="pres">
      <dgm:prSet presAssocID="{EC227440-07D4-4E9E-BA96-1262C7918965}" presName="hierRoot1" presStyleCnt="0"/>
      <dgm:spPr/>
    </dgm:pt>
    <dgm:pt modelId="{3B80CE95-846B-4547-9922-58C13A30AF2E}" type="pres">
      <dgm:prSet presAssocID="{EC227440-07D4-4E9E-BA96-1262C7918965}" presName="composite" presStyleCnt="0"/>
      <dgm:spPr/>
    </dgm:pt>
    <dgm:pt modelId="{0857314E-233E-4E8B-9518-EF7E62881BEC}" type="pres">
      <dgm:prSet presAssocID="{EC227440-07D4-4E9E-BA96-1262C7918965}" presName="background" presStyleLbl="node0" presStyleIdx="2" presStyleCnt="3"/>
      <dgm:spPr/>
    </dgm:pt>
    <dgm:pt modelId="{39D25165-ACCA-439D-A77F-9FB729682C12}" type="pres">
      <dgm:prSet presAssocID="{EC227440-07D4-4E9E-BA96-1262C7918965}" presName="text" presStyleLbl="fgAcc0" presStyleIdx="2" presStyleCnt="3">
        <dgm:presLayoutVars>
          <dgm:chPref val="3"/>
        </dgm:presLayoutVars>
      </dgm:prSet>
      <dgm:spPr/>
    </dgm:pt>
    <dgm:pt modelId="{7EEC7F30-998C-454C-AA54-689ECE1B1BCC}" type="pres">
      <dgm:prSet presAssocID="{EC227440-07D4-4E9E-BA96-1262C7918965}" presName="hierChild2" presStyleCnt="0"/>
      <dgm:spPr/>
    </dgm:pt>
  </dgm:ptLst>
  <dgm:cxnLst>
    <dgm:cxn modelId="{6DE50417-131C-467F-8737-041F168BE13D}" type="presOf" srcId="{F3BF4AF0-5A9F-42A4-8E84-C2E9C70569F2}" destId="{550252F7-E398-44FD-A898-86371BC3F783}" srcOrd="0" destOrd="0" presId="urn:microsoft.com/office/officeart/2005/8/layout/hierarchy1"/>
    <dgm:cxn modelId="{BCB0BB3A-1FAE-4F8A-9B09-1EF5A45C0C09}" srcId="{4DBBCFAA-C5BA-430A-8611-45833329D041}" destId="{EC227440-07D4-4E9E-BA96-1262C7918965}" srcOrd="2" destOrd="0" parTransId="{1A770E3E-0DFD-4A1E-8CA6-4249CDBD21CC}" sibTransId="{9324C416-8108-4618-BC3E-4CEDBF92B164}"/>
    <dgm:cxn modelId="{77DA363C-01AE-4F33-A2DF-65BC6BB3DD58}" type="presOf" srcId="{775597EC-D623-45A2-B85B-4C6EDC62DEDB}" destId="{21DA54FB-C32A-4216-909B-26EADC9D3A8D}" srcOrd="0" destOrd="0" presId="urn:microsoft.com/office/officeart/2005/8/layout/hierarchy1"/>
    <dgm:cxn modelId="{A0E2A644-7077-48F0-8C5A-BA10289C046C}" type="presOf" srcId="{4DBBCFAA-C5BA-430A-8611-45833329D041}" destId="{D8C09F1C-2EE0-484F-B9DA-7538EA078C35}" srcOrd="0" destOrd="0" presId="urn:microsoft.com/office/officeart/2005/8/layout/hierarchy1"/>
    <dgm:cxn modelId="{CAB3EA4B-8559-4BCF-BF37-9213CC84DEDE}" srcId="{4DBBCFAA-C5BA-430A-8611-45833329D041}" destId="{775597EC-D623-45A2-B85B-4C6EDC62DEDB}" srcOrd="0" destOrd="0" parTransId="{8F88FB12-0EDA-47D6-A184-E29F3BE3B92F}" sibTransId="{1E56B5BE-FDBA-443C-A053-0E7E88AAA6CD}"/>
    <dgm:cxn modelId="{61D7B8C7-64CC-418B-B4A0-EAF09721932F}" type="presOf" srcId="{EC227440-07D4-4E9E-BA96-1262C7918965}" destId="{39D25165-ACCA-439D-A77F-9FB729682C12}" srcOrd="0" destOrd="0" presId="urn:microsoft.com/office/officeart/2005/8/layout/hierarchy1"/>
    <dgm:cxn modelId="{FCACFBC9-5DB6-455B-A97D-1195F6614B8B}" srcId="{4DBBCFAA-C5BA-430A-8611-45833329D041}" destId="{F3BF4AF0-5A9F-42A4-8E84-C2E9C70569F2}" srcOrd="1" destOrd="0" parTransId="{5FE6C01C-FE72-4BCC-9E60-43B4E1012156}" sibTransId="{BDEC6315-C6AE-490F-A662-BAB91B956513}"/>
    <dgm:cxn modelId="{5F4A72F9-D619-41FF-97BC-63B090D27824}" type="presParOf" srcId="{D8C09F1C-2EE0-484F-B9DA-7538EA078C35}" destId="{544C16B8-499B-4367-A14E-7A7539A2E775}" srcOrd="0" destOrd="0" presId="urn:microsoft.com/office/officeart/2005/8/layout/hierarchy1"/>
    <dgm:cxn modelId="{581DB1D3-7BD2-4183-AC3B-4F406D2A91D8}" type="presParOf" srcId="{544C16B8-499B-4367-A14E-7A7539A2E775}" destId="{7F131AE1-BF27-49A8-9FA0-D369E9E03BE0}" srcOrd="0" destOrd="0" presId="urn:microsoft.com/office/officeart/2005/8/layout/hierarchy1"/>
    <dgm:cxn modelId="{7AF94796-6C3F-4306-8799-E0D0A8917D95}" type="presParOf" srcId="{7F131AE1-BF27-49A8-9FA0-D369E9E03BE0}" destId="{DA8EA9DD-D357-4A1F-AAAB-4CA266065BDC}" srcOrd="0" destOrd="0" presId="urn:microsoft.com/office/officeart/2005/8/layout/hierarchy1"/>
    <dgm:cxn modelId="{167FF881-E673-4357-8205-5FB5ADCBAEAF}" type="presParOf" srcId="{7F131AE1-BF27-49A8-9FA0-D369E9E03BE0}" destId="{21DA54FB-C32A-4216-909B-26EADC9D3A8D}" srcOrd="1" destOrd="0" presId="urn:microsoft.com/office/officeart/2005/8/layout/hierarchy1"/>
    <dgm:cxn modelId="{20FE560C-3642-4AB9-BBE1-37A717AB1EEC}" type="presParOf" srcId="{544C16B8-499B-4367-A14E-7A7539A2E775}" destId="{2817BA27-DFF4-401D-AE25-AB5C2FEB2C7E}" srcOrd="1" destOrd="0" presId="urn:microsoft.com/office/officeart/2005/8/layout/hierarchy1"/>
    <dgm:cxn modelId="{A541DD79-EF55-4DCD-9689-7D1C1E34B753}" type="presParOf" srcId="{D8C09F1C-2EE0-484F-B9DA-7538EA078C35}" destId="{F0AD3DDD-EC74-4AF1-A151-833CF8EF45AC}" srcOrd="1" destOrd="0" presId="urn:microsoft.com/office/officeart/2005/8/layout/hierarchy1"/>
    <dgm:cxn modelId="{66BAB9A2-2E30-46C8-B846-08A51FCD8DCF}" type="presParOf" srcId="{F0AD3DDD-EC74-4AF1-A151-833CF8EF45AC}" destId="{337E48A5-98CD-4C4D-B54B-520F8A5C8E9F}" srcOrd="0" destOrd="0" presId="urn:microsoft.com/office/officeart/2005/8/layout/hierarchy1"/>
    <dgm:cxn modelId="{76FAA5BA-68A8-47FC-8FDD-96C74F3FCDF9}" type="presParOf" srcId="{337E48A5-98CD-4C4D-B54B-520F8A5C8E9F}" destId="{7E265B5B-E6C6-40DA-8A81-7AB5BDF14B3F}" srcOrd="0" destOrd="0" presId="urn:microsoft.com/office/officeart/2005/8/layout/hierarchy1"/>
    <dgm:cxn modelId="{3A6508B9-23F6-427E-A09D-DD7D0AE70A7A}" type="presParOf" srcId="{337E48A5-98CD-4C4D-B54B-520F8A5C8E9F}" destId="{550252F7-E398-44FD-A898-86371BC3F783}" srcOrd="1" destOrd="0" presId="urn:microsoft.com/office/officeart/2005/8/layout/hierarchy1"/>
    <dgm:cxn modelId="{7CB485A2-9913-4B9A-84E9-73A915BED658}" type="presParOf" srcId="{F0AD3DDD-EC74-4AF1-A151-833CF8EF45AC}" destId="{481DB5DA-F82D-4277-8482-0D61D859C5BD}" srcOrd="1" destOrd="0" presId="urn:microsoft.com/office/officeart/2005/8/layout/hierarchy1"/>
    <dgm:cxn modelId="{2B0C0AE9-E4BE-4269-A046-B945D780A334}" type="presParOf" srcId="{D8C09F1C-2EE0-484F-B9DA-7538EA078C35}" destId="{7F7CF079-F3AB-493F-8AF1-8A2E63913728}" srcOrd="2" destOrd="0" presId="urn:microsoft.com/office/officeart/2005/8/layout/hierarchy1"/>
    <dgm:cxn modelId="{B3F43E26-084C-49DA-92D2-FF056ED05E21}" type="presParOf" srcId="{7F7CF079-F3AB-493F-8AF1-8A2E63913728}" destId="{3B80CE95-846B-4547-9922-58C13A30AF2E}" srcOrd="0" destOrd="0" presId="urn:microsoft.com/office/officeart/2005/8/layout/hierarchy1"/>
    <dgm:cxn modelId="{949F8F5A-6B99-494A-A06A-996844F951D9}" type="presParOf" srcId="{3B80CE95-846B-4547-9922-58C13A30AF2E}" destId="{0857314E-233E-4E8B-9518-EF7E62881BEC}" srcOrd="0" destOrd="0" presId="urn:microsoft.com/office/officeart/2005/8/layout/hierarchy1"/>
    <dgm:cxn modelId="{AFC02390-F6A5-4892-95E0-461A6B17BB70}" type="presParOf" srcId="{3B80CE95-846B-4547-9922-58C13A30AF2E}" destId="{39D25165-ACCA-439D-A77F-9FB729682C12}" srcOrd="1" destOrd="0" presId="urn:microsoft.com/office/officeart/2005/8/layout/hierarchy1"/>
    <dgm:cxn modelId="{42285FFA-0E69-4DA8-9203-E12077C87310}" type="presParOf" srcId="{7F7CF079-F3AB-493F-8AF1-8A2E63913728}" destId="{7EEC7F30-998C-454C-AA54-689ECE1B1BC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4EA6B3-7267-4004-8D2D-07DB84DCAD2E}">
      <dsp:nvSpPr>
        <dsp:cNvPr id="0" name=""/>
        <dsp:cNvSpPr/>
      </dsp:nvSpPr>
      <dsp:spPr>
        <a:xfrm>
          <a:off x="3200" y="138582"/>
          <a:ext cx="2538984" cy="1523390"/>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Referral</a:t>
          </a:r>
        </a:p>
      </dsp:txBody>
      <dsp:txXfrm>
        <a:off x="3200" y="138582"/>
        <a:ext cx="2538984" cy="1523390"/>
      </dsp:txXfrm>
    </dsp:sp>
    <dsp:sp modelId="{A4002841-D62C-4845-B6BC-3B7DAA4A75C0}">
      <dsp:nvSpPr>
        <dsp:cNvPr id="0" name=""/>
        <dsp:cNvSpPr/>
      </dsp:nvSpPr>
      <dsp:spPr>
        <a:xfrm>
          <a:off x="2796082" y="138582"/>
          <a:ext cx="2538984" cy="1523390"/>
        </a:xfrm>
        <a:prstGeom prst="rect">
          <a:avLst/>
        </a:prstGeom>
        <a:solidFill>
          <a:schemeClr val="accent5">
            <a:hueOff val="354520"/>
            <a:satOff val="-3982"/>
            <a:lumOff val="-85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Gather info, records, &amp; medical/ developmental history</a:t>
          </a:r>
        </a:p>
      </dsp:txBody>
      <dsp:txXfrm>
        <a:off x="2796082" y="138582"/>
        <a:ext cx="2538984" cy="1523390"/>
      </dsp:txXfrm>
    </dsp:sp>
    <dsp:sp modelId="{36AB3437-E3DF-4CF0-A75A-C4A3DD5AAE15}">
      <dsp:nvSpPr>
        <dsp:cNvPr id="0" name=""/>
        <dsp:cNvSpPr/>
      </dsp:nvSpPr>
      <dsp:spPr>
        <a:xfrm>
          <a:off x="5588965" y="138582"/>
          <a:ext cx="2538984" cy="1523390"/>
        </a:xfrm>
        <a:prstGeom prst="rect">
          <a:avLst/>
        </a:prstGeom>
        <a:solidFill>
          <a:schemeClr val="accent5">
            <a:hueOff val="709040"/>
            <a:satOff val="-7964"/>
            <a:lumOff val="-169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ST, OT, &amp; developmental evaluations</a:t>
          </a:r>
        </a:p>
      </dsp:txBody>
      <dsp:txXfrm>
        <a:off x="5588965" y="138582"/>
        <a:ext cx="2538984" cy="1523390"/>
      </dsp:txXfrm>
    </dsp:sp>
    <dsp:sp modelId="{E3A782CC-0266-49CF-B67B-0B5BFCEF1AE5}">
      <dsp:nvSpPr>
        <dsp:cNvPr id="0" name=""/>
        <dsp:cNvSpPr/>
      </dsp:nvSpPr>
      <dsp:spPr>
        <a:xfrm>
          <a:off x="8381847" y="138582"/>
          <a:ext cx="2538984" cy="1523390"/>
        </a:xfrm>
        <a:prstGeom prst="rect">
          <a:avLst/>
        </a:prstGeom>
        <a:solidFill>
          <a:schemeClr val="accent5">
            <a:hueOff val="1063560"/>
            <a:satOff val="-11946"/>
            <a:lumOff val="-254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Autism Diagnostic </a:t>
          </a:r>
          <a:r>
            <a:rPr lang="en-US" sz="2000" kern="1200" dirty="0">
              <a:latin typeface="Calibri Light" panose="020F0302020204030204"/>
            </a:rPr>
            <a:t>Interview-Revised </a:t>
          </a:r>
          <a:r>
            <a:rPr lang="en-US" sz="2000" kern="1200" dirty="0"/>
            <a:t>(ADI-R)</a:t>
          </a:r>
        </a:p>
      </dsp:txBody>
      <dsp:txXfrm>
        <a:off x="8381847" y="138582"/>
        <a:ext cx="2538984" cy="1523390"/>
      </dsp:txXfrm>
    </dsp:sp>
    <dsp:sp modelId="{D8983215-2561-4E22-A8BD-48737B231DE5}">
      <dsp:nvSpPr>
        <dsp:cNvPr id="0" name=""/>
        <dsp:cNvSpPr/>
      </dsp:nvSpPr>
      <dsp:spPr>
        <a:xfrm>
          <a:off x="1399641" y="1915871"/>
          <a:ext cx="2538984" cy="1523390"/>
        </a:xfrm>
        <a:prstGeom prst="rect">
          <a:avLst/>
        </a:prstGeom>
        <a:solidFill>
          <a:schemeClr val="accent5">
            <a:hueOff val="1418080"/>
            <a:satOff val="-15927"/>
            <a:lumOff val="-339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Autism Diagnostic Observation Schedule, 2</a:t>
          </a:r>
          <a:r>
            <a:rPr lang="en-US" sz="2000" kern="1200" baseline="30000" dirty="0"/>
            <a:t>nd</a:t>
          </a:r>
          <a:r>
            <a:rPr lang="en-US" sz="2000" kern="1200" dirty="0"/>
            <a:t> Ed. (ADOS-2)</a:t>
          </a:r>
        </a:p>
      </dsp:txBody>
      <dsp:txXfrm>
        <a:off x="1399641" y="1915871"/>
        <a:ext cx="2538984" cy="1523390"/>
      </dsp:txXfrm>
    </dsp:sp>
    <dsp:sp modelId="{AB97931B-31EB-44AA-9CC4-8A4B5A5B7F5F}">
      <dsp:nvSpPr>
        <dsp:cNvPr id="0" name=""/>
        <dsp:cNvSpPr/>
      </dsp:nvSpPr>
      <dsp:spPr>
        <a:xfrm>
          <a:off x="4192524" y="1915871"/>
          <a:ext cx="2538984" cy="1523390"/>
        </a:xfrm>
        <a:prstGeom prst="rect">
          <a:avLst/>
        </a:prstGeom>
        <a:solidFill>
          <a:schemeClr val="accent5">
            <a:hueOff val="1772600"/>
            <a:satOff val="-19909"/>
            <a:lumOff val="-424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Autism Spectrum Rating Scale (ASRS)</a:t>
          </a:r>
        </a:p>
      </dsp:txBody>
      <dsp:txXfrm>
        <a:off x="4192524" y="1915871"/>
        <a:ext cx="2538984" cy="1523390"/>
      </dsp:txXfrm>
    </dsp:sp>
    <dsp:sp modelId="{ABB61D4A-29EF-48CF-90D2-F02B9D815C98}">
      <dsp:nvSpPr>
        <dsp:cNvPr id="0" name=""/>
        <dsp:cNvSpPr/>
      </dsp:nvSpPr>
      <dsp:spPr>
        <a:xfrm>
          <a:off x="6985406" y="1915871"/>
          <a:ext cx="2538984" cy="1523390"/>
        </a:xfrm>
        <a:prstGeom prst="rect">
          <a:avLst/>
        </a:prstGeom>
        <a:solidFill>
          <a:schemeClr val="accent5">
            <a:hueOff val="2127120"/>
            <a:satOff val="-23891"/>
            <a:lumOff val="-509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Comprehensive Evaluation Report</a:t>
          </a:r>
        </a:p>
      </dsp:txBody>
      <dsp:txXfrm>
        <a:off x="6985406" y="1915871"/>
        <a:ext cx="2538984" cy="15233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8EA9DD-D357-4A1F-AAAB-4CA266065BDC}">
      <dsp:nvSpPr>
        <dsp:cNvPr id="0" name=""/>
        <dsp:cNvSpPr/>
      </dsp:nvSpPr>
      <dsp:spPr>
        <a:xfrm>
          <a:off x="0" y="706671"/>
          <a:ext cx="3073451" cy="1951641"/>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DA54FB-C32A-4216-909B-26EADC9D3A8D}">
      <dsp:nvSpPr>
        <dsp:cNvPr id="0" name=""/>
        <dsp:cNvSpPr/>
      </dsp:nvSpPr>
      <dsp:spPr>
        <a:xfrm>
          <a:off x="341494" y="1031091"/>
          <a:ext cx="3073451" cy="1951641"/>
        </a:xfrm>
        <a:prstGeom prst="roundRect">
          <a:avLst>
            <a:gd name="adj" fmla="val 1000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Adult Learning</a:t>
          </a:r>
        </a:p>
        <a:p>
          <a:pPr marL="0" lvl="0" indent="0" algn="ctr" defTabSz="800100">
            <a:lnSpc>
              <a:spcPct val="90000"/>
            </a:lnSpc>
            <a:spcBef>
              <a:spcPct val="0"/>
            </a:spcBef>
            <a:spcAft>
              <a:spcPct val="35000"/>
            </a:spcAft>
            <a:buNone/>
          </a:pPr>
          <a:r>
            <a:rPr lang="en-US" sz="1800" kern="1200" dirty="0"/>
            <a:t>Partner with families and professionals to empower and build capacity </a:t>
          </a:r>
        </a:p>
      </dsp:txBody>
      <dsp:txXfrm>
        <a:off x="398656" y="1088253"/>
        <a:ext cx="2959127" cy="1837317"/>
      </dsp:txXfrm>
    </dsp:sp>
    <dsp:sp modelId="{7E265B5B-E6C6-40DA-8A81-7AB5BDF14B3F}">
      <dsp:nvSpPr>
        <dsp:cNvPr id="0" name=""/>
        <dsp:cNvSpPr/>
      </dsp:nvSpPr>
      <dsp:spPr>
        <a:xfrm>
          <a:off x="3756441" y="706671"/>
          <a:ext cx="3073451" cy="1951641"/>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0252F7-E398-44FD-A898-86371BC3F783}">
      <dsp:nvSpPr>
        <dsp:cNvPr id="0" name=""/>
        <dsp:cNvSpPr/>
      </dsp:nvSpPr>
      <dsp:spPr>
        <a:xfrm>
          <a:off x="4097935" y="1031091"/>
          <a:ext cx="3073451" cy="1951641"/>
        </a:xfrm>
        <a:prstGeom prst="roundRect">
          <a:avLst>
            <a:gd name="adj" fmla="val 1000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Educational</a:t>
          </a:r>
        </a:p>
        <a:p>
          <a:pPr marL="0" lvl="0" indent="0" algn="ctr" defTabSz="800100">
            <a:lnSpc>
              <a:spcPct val="90000"/>
            </a:lnSpc>
            <a:spcBef>
              <a:spcPct val="0"/>
            </a:spcBef>
            <a:spcAft>
              <a:spcPct val="35000"/>
            </a:spcAft>
            <a:buNone/>
          </a:pPr>
          <a:r>
            <a:rPr lang="en-US" sz="1800" kern="1200" dirty="0"/>
            <a:t>Teach developmentally appropriate ways of changing behavior </a:t>
          </a:r>
        </a:p>
        <a:p>
          <a:pPr marL="0" lvl="0" indent="0" algn="ctr" defTabSz="800100">
            <a:lnSpc>
              <a:spcPct val="90000"/>
            </a:lnSpc>
            <a:spcBef>
              <a:spcPct val="0"/>
            </a:spcBef>
            <a:spcAft>
              <a:spcPct val="35000"/>
            </a:spcAft>
            <a:buNone/>
          </a:pPr>
          <a:endParaRPr lang="en-US" sz="1800" kern="1200" dirty="0"/>
        </a:p>
      </dsp:txBody>
      <dsp:txXfrm>
        <a:off x="4155097" y="1088253"/>
        <a:ext cx="2959127" cy="1837317"/>
      </dsp:txXfrm>
    </dsp:sp>
    <dsp:sp modelId="{0857314E-233E-4E8B-9518-EF7E62881BEC}">
      <dsp:nvSpPr>
        <dsp:cNvPr id="0" name=""/>
        <dsp:cNvSpPr/>
      </dsp:nvSpPr>
      <dsp:spPr>
        <a:xfrm>
          <a:off x="7512882" y="706671"/>
          <a:ext cx="3073451" cy="1951641"/>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D25165-ACCA-439D-A77F-9FB729682C12}">
      <dsp:nvSpPr>
        <dsp:cNvPr id="0" name=""/>
        <dsp:cNvSpPr/>
      </dsp:nvSpPr>
      <dsp:spPr>
        <a:xfrm>
          <a:off x="7854377" y="1031091"/>
          <a:ext cx="3073451" cy="1951641"/>
        </a:xfrm>
        <a:prstGeom prst="roundRect">
          <a:avLst>
            <a:gd name="adj" fmla="val 1000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Child-focused</a:t>
          </a:r>
        </a:p>
        <a:p>
          <a:pPr marL="0" lvl="0" indent="0" algn="ctr" defTabSz="800100">
            <a:lnSpc>
              <a:spcPct val="90000"/>
            </a:lnSpc>
            <a:spcBef>
              <a:spcPct val="0"/>
            </a:spcBef>
            <a:spcAft>
              <a:spcPct val="35000"/>
            </a:spcAft>
            <a:buNone/>
          </a:pPr>
          <a:r>
            <a:rPr lang="en-US" sz="1800" kern="1200" dirty="0"/>
            <a:t>Help families and professionals individualize strategies that build on the child’s strengths and preferences </a:t>
          </a:r>
        </a:p>
      </dsp:txBody>
      <dsp:txXfrm>
        <a:off x="7911539" y="1088253"/>
        <a:ext cx="2959127" cy="183731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180358-CACD-4258-8E05-8747DD0660B3}" type="datetimeFigureOut">
              <a:rPr lang="en-US" smtClean="0"/>
              <a:t>10/1/2024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613B5-4B8A-4328-84EE-9EA1FFC2901F}" type="slidenum">
              <a:rPr lang="en-US" smtClean="0"/>
              <a:t>‹#›</a:t>
            </a:fld>
            <a:endParaRPr lang="en-US"/>
          </a:p>
        </p:txBody>
      </p:sp>
    </p:spTree>
    <p:extLst>
      <p:ext uri="{BB962C8B-B14F-4D97-AF65-F5344CB8AC3E}">
        <p14:creationId xmlns:p14="http://schemas.microsoft.com/office/powerpoint/2010/main" val="3909519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 </a:t>
            </a:r>
          </a:p>
          <a:p>
            <a:endParaRPr lang="en-US" dirty="0"/>
          </a:p>
          <a:p>
            <a:r>
              <a:rPr lang="en-US" dirty="0"/>
              <a:t>Introductions</a:t>
            </a:r>
          </a:p>
          <a:p>
            <a:endParaRPr lang="en-US" dirty="0"/>
          </a:p>
        </p:txBody>
      </p:sp>
      <p:sp>
        <p:nvSpPr>
          <p:cNvPr id="4" name="Header Placeholder 3"/>
          <p:cNvSpPr>
            <a:spLocks noGrp="1"/>
          </p:cNvSpPr>
          <p:nvPr>
            <p:ph type="hdr" sz="quarter"/>
          </p:nvPr>
        </p:nvSpPr>
        <p:spPr/>
        <p:txBody>
          <a:bodyPr/>
          <a:lstStyle/>
          <a:p>
            <a:endParaRPr lang="en-US"/>
          </a:p>
        </p:txBody>
      </p:sp>
      <p:sp>
        <p:nvSpPr>
          <p:cNvPr id="5" name="Date Placeholder 4"/>
          <p:cNvSpPr>
            <a:spLocks noGrp="1"/>
          </p:cNvSpPr>
          <p:nvPr>
            <p:ph type="dt" idx="1"/>
          </p:nvPr>
        </p:nvSpPr>
        <p:spPr/>
        <p:txBody>
          <a:bodyPr/>
          <a:lstStyle/>
          <a:p>
            <a:endParaRPr lang="en-US"/>
          </a:p>
        </p:txBody>
      </p:sp>
      <p:sp>
        <p:nvSpPr>
          <p:cNvPr id="6" name="Slide Number Placeholder 5"/>
          <p:cNvSpPr>
            <a:spLocks noGrp="1"/>
          </p:cNvSpPr>
          <p:nvPr>
            <p:ph type="sldNum" sz="quarter" idx="5"/>
          </p:nvPr>
        </p:nvSpPr>
        <p:spPr/>
        <p:txBody>
          <a:bodyPr/>
          <a:lstStyle/>
          <a:p>
            <a:fld id="{3B801BC6-22BE-4CF7-BADD-7F6369604900}" type="slidenum">
              <a:rPr lang="en-US" smtClean="0"/>
              <a:t>1</a:t>
            </a:fld>
            <a:endParaRPr lang="en-US"/>
          </a:p>
        </p:txBody>
      </p:sp>
    </p:spTree>
    <p:extLst>
      <p:ext uri="{BB962C8B-B14F-4D97-AF65-F5344CB8AC3E}">
        <p14:creationId xmlns:p14="http://schemas.microsoft.com/office/powerpoint/2010/main" val="3538292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a:t>
            </a:r>
          </a:p>
          <a:p>
            <a:r>
              <a:rPr lang="en-US" dirty="0"/>
              <a:t>It’s not just low-income families!</a:t>
            </a:r>
          </a:p>
          <a:p>
            <a:endParaRPr lang="en-US" dirty="0"/>
          </a:p>
          <a:p>
            <a:r>
              <a:rPr lang="en-US" dirty="0"/>
              <a:t>Out-of-state testing</a:t>
            </a:r>
          </a:p>
          <a:p>
            <a:r>
              <a:rPr lang="en-US" dirty="0"/>
              <a:t>Extensive paperwork</a:t>
            </a:r>
          </a:p>
          <a:p>
            <a:r>
              <a:rPr lang="en-US" dirty="0"/>
              <a:t>Expensive – cost of testing, car expenses, food for whole day trip</a:t>
            </a:r>
          </a:p>
          <a:p>
            <a:r>
              <a:rPr lang="en-US" dirty="0"/>
              <a:t>All day clinic – exhausting</a:t>
            </a:r>
          </a:p>
          <a:p>
            <a:endParaRPr lang="en-US" dirty="0"/>
          </a:p>
          <a:p>
            <a:r>
              <a:rPr lang="en-US" dirty="0"/>
              <a:t>Incorrect birth history in report</a:t>
            </a:r>
          </a:p>
          <a:p>
            <a:r>
              <a:rPr lang="en-US" dirty="0"/>
              <a:t>Was told child would be nonverbal for his entire life</a:t>
            </a:r>
          </a:p>
          <a:p>
            <a:r>
              <a:rPr lang="en-US" dirty="0"/>
              <a:t>Report had another child’s name in it</a:t>
            </a:r>
          </a:p>
          <a:p>
            <a:r>
              <a:rPr lang="en-US" dirty="0"/>
              <a:t>Limited testing done – unable to support school services without further testing</a:t>
            </a:r>
          </a:p>
          <a:p>
            <a:endParaRPr lang="en-US" dirty="0"/>
          </a:p>
          <a:p>
            <a:r>
              <a:rPr lang="en-US" dirty="0"/>
              <a:t>We can do better than this!</a:t>
            </a:r>
          </a:p>
        </p:txBody>
      </p:sp>
      <p:sp>
        <p:nvSpPr>
          <p:cNvPr id="4" name="Slide Number Placeholder 3"/>
          <p:cNvSpPr>
            <a:spLocks noGrp="1"/>
          </p:cNvSpPr>
          <p:nvPr>
            <p:ph type="sldNum" sz="quarter" idx="5"/>
          </p:nvPr>
        </p:nvSpPr>
        <p:spPr/>
        <p:txBody>
          <a:bodyPr/>
          <a:lstStyle/>
          <a:p>
            <a:fld id="{3D1613B5-4B8A-4328-84EE-9EA1FFC2901F}" type="slidenum">
              <a:rPr lang="en-US" smtClean="0"/>
              <a:t>10</a:t>
            </a:fld>
            <a:endParaRPr lang="en-US"/>
          </a:p>
        </p:txBody>
      </p:sp>
    </p:spTree>
    <p:extLst>
      <p:ext uri="{BB962C8B-B14F-4D97-AF65-F5344CB8AC3E}">
        <p14:creationId xmlns:p14="http://schemas.microsoft.com/office/powerpoint/2010/main" val="3852224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050" dirty="0"/>
              <a:t>CHRIS</a:t>
            </a:r>
          </a:p>
          <a:p>
            <a:pPr marL="173399" indent="-173399">
              <a:buFont typeface="Arial" panose="020B0604020202020204" pitchFamily="34" charset="0"/>
              <a:buChar char="•"/>
            </a:pPr>
            <a:r>
              <a:rPr lang="en-US" sz="1050" dirty="0"/>
              <a:t>When a referral is made, we gather a signed referral from the physician for the autism evaluation and any other evaluations that need to be completed.  We then contact the family to determine interest in moving forward with the autism diagnostic process.  </a:t>
            </a:r>
          </a:p>
          <a:p>
            <a:pPr marL="173399" indent="-173399">
              <a:buFont typeface="Arial" panose="020B0604020202020204" pitchFamily="34" charset="0"/>
              <a:buChar char="•"/>
            </a:pPr>
            <a:r>
              <a:rPr lang="en-US" sz="1050" dirty="0"/>
              <a:t>If the family is interested, we gather signed releases from the family to obtain any records or reports.  We gather any records necessary from the physician as well as outpatient records.  We also complete a developmental and medical history interview with the family.</a:t>
            </a:r>
          </a:p>
          <a:p>
            <a:pPr marL="173399" indent="-173399">
              <a:buFont typeface="Arial" panose="020B0604020202020204" pitchFamily="34" charset="0"/>
              <a:buChar char="•"/>
            </a:pPr>
            <a:r>
              <a:rPr lang="en-US" sz="1050" dirty="0"/>
              <a:t>If ST &amp; OT evaluations have not already been completed, we schedule these through our Pediatric Outpatient Center at The Arc of Madison County. We will also complete a developmental evaluation if needed, although many children come to us with EI services already in place.</a:t>
            </a:r>
          </a:p>
          <a:p>
            <a:pPr marL="173399" indent="-173399">
              <a:buFont typeface="Arial" panose="020B0604020202020204" pitchFamily="34" charset="0"/>
              <a:buChar char="•"/>
            </a:pPr>
            <a:r>
              <a:rPr lang="en-US" sz="1050" dirty="0"/>
              <a:t>The ADI-R is completed with the family, typically by phone.  We have 6 people on staff that can complete the ADI-R.</a:t>
            </a:r>
          </a:p>
          <a:p>
            <a:pPr marL="173399" indent="-173399">
              <a:buFont typeface="Arial" panose="020B0604020202020204" pitchFamily="34" charset="0"/>
              <a:buChar char="•"/>
            </a:pPr>
            <a:r>
              <a:rPr lang="en-US" sz="1050" dirty="0"/>
              <a:t>The ADOS-2 testing is done in-house.  We currently have 6 people on staff that are trained on the ADOS-2.  </a:t>
            </a:r>
          </a:p>
          <a:p>
            <a:pPr marL="173399" indent="-173399">
              <a:buFont typeface="Arial" panose="020B0604020202020204" pitchFamily="34" charset="0"/>
              <a:buChar char="•"/>
            </a:pPr>
            <a:r>
              <a:rPr lang="en-US" sz="1050" dirty="0"/>
              <a:t>The ASRS is a behavior rating scale that is completed by the caregivers during the ADOS-2 testing visit.</a:t>
            </a:r>
          </a:p>
          <a:p>
            <a:pPr marL="173399" indent="-173399">
              <a:buFont typeface="Arial" panose="020B0604020202020204" pitchFamily="34" charset="0"/>
              <a:buChar char="•"/>
            </a:pPr>
            <a:r>
              <a:rPr lang="en-US" sz="1050" b="1" dirty="0"/>
              <a:t>***** We have additional testing that we can use on an as-needed basis to assess a child’s sensory needs (MIGDAS)</a:t>
            </a:r>
          </a:p>
          <a:p>
            <a:pPr marL="173399" indent="-173399">
              <a:buFont typeface="Arial" panose="020B0604020202020204" pitchFamily="34" charset="0"/>
              <a:buChar char="•"/>
            </a:pPr>
            <a:r>
              <a:rPr lang="en-US" sz="1050" dirty="0"/>
              <a:t>Our Comprehensive Evaluation Report is then completed by our Autism Diagnostic Clinicians and LPC with additions from the other members of the team.  Our evaluation report includes all testing results that we have completed, a summary of any outside testing that has been completed, interview and behavior rating scale information, as well as a thorough list of suggestions and recommendations for support.  Some of our recs include school system services, genetic testing, speech &amp; OT services, and sometimes ABA therapy. We also make sure to include actual strategies that families could begin to implement right away instead of waiting on additional waitlists for other services. We also created resource packets to give to each family upon their final results, no matter the diagnosis.</a:t>
            </a:r>
            <a:endParaRPr lang="en-US" sz="1050" dirty="0">
              <a:cs typeface="Calibri"/>
            </a:endParaRPr>
          </a:p>
          <a:p>
            <a:pPr marL="173399" indent="-173399">
              <a:buFont typeface="Arial" panose="020B0604020202020204" pitchFamily="34" charset="0"/>
              <a:buChar char="•"/>
            </a:pPr>
            <a:r>
              <a:rPr lang="en-US" sz="1050" dirty="0">
                <a:cs typeface="Calibri"/>
              </a:rPr>
              <a:t>Comprehensive evaluation means at least 2 sets of eyes on every child</a:t>
            </a:r>
          </a:p>
          <a:p>
            <a:pPr marL="173399" indent="-173399">
              <a:buFont typeface="Arial" panose="020B0604020202020204" pitchFamily="34" charset="0"/>
              <a:buChar char="•"/>
            </a:pPr>
            <a:endParaRPr lang="en-US" dirty="0"/>
          </a:p>
          <a:p>
            <a:pPr marL="173399" indent="-173399">
              <a:buFont typeface="Arial" panose="020B0604020202020204" pitchFamily="34" charset="0"/>
              <a:buChar char="•"/>
            </a:pP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801BC6-22BE-4CF7-BADD-7F636960490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a:extLst>
              <a:ext uri="{FF2B5EF4-FFF2-40B4-BE49-F238E27FC236}">
                <a16:creationId xmlns:a16="http://schemas.microsoft.com/office/drawing/2014/main" id="{8990CAF3-B0B4-43AF-BC04-CAAB5C47F385}"/>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Date Placeholder 6">
            <a:extLst>
              <a:ext uri="{FF2B5EF4-FFF2-40B4-BE49-F238E27FC236}">
                <a16:creationId xmlns:a16="http://schemas.microsoft.com/office/drawing/2014/main" id="{DD06CCF4-D903-4733-8626-1E835E31EC04}"/>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7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a:t>
            </a:r>
          </a:p>
          <a:p>
            <a:endParaRPr lang="en-US" dirty="0"/>
          </a:p>
          <a:p>
            <a:r>
              <a:rPr lang="en-US" dirty="0"/>
              <a:t>2 Autism Diagnostic Clinicians</a:t>
            </a:r>
          </a:p>
          <a:p>
            <a:r>
              <a:rPr lang="en-US" dirty="0"/>
              <a:t>2 SLPs</a:t>
            </a:r>
          </a:p>
        </p:txBody>
      </p:sp>
      <p:sp>
        <p:nvSpPr>
          <p:cNvPr id="4" name="Slide Number Placeholder 3"/>
          <p:cNvSpPr>
            <a:spLocks noGrp="1"/>
          </p:cNvSpPr>
          <p:nvPr>
            <p:ph type="sldNum" sz="quarter" idx="5"/>
          </p:nvPr>
        </p:nvSpPr>
        <p:spPr/>
        <p:txBody>
          <a:bodyPr/>
          <a:lstStyle/>
          <a:p>
            <a:fld id="{3B801BC6-22BE-4CF7-BADD-7F6369604900}" type="slidenum">
              <a:rPr lang="en-US" smtClean="0"/>
              <a:t>12</a:t>
            </a:fld>
            <a:endParaRPr lang="en-US"/>
          </a:p>
        </p:txBody>
      </p:sp>
      <p:sp>
        <p:nvSpPr>
          <p:cNvPr id="6" name="Header Placeholder 5">
            <a:extLst>
              <a:ext uri="{FF2B5EF4-FFF2-40B4-BE49-F238E27FC236}">
                <a16:creationId xmlns:a16="http://schemas.microsoft.com/office/drawing/2014/main" id="{223C50C7-08A3-4CB1-9A39-D361DC5CB2EC}"/>
              </a:ext>
            </a:extLst>
          </p:cNvPr>
          <p:cNvSpPr>
            <a:spLocks noGrp="1"/>
          </p:cNvSpPr>
          <p:nvPr>
            <p:ph type="hdr" sz="quarter"/>
          </p:nvPr>
        </p:nvSpPr>
        <p:spPr/>
        <p:txBody>
          <a:bodyPr/>
          <a:lstStyle/>
          <a:p>
            <a:endParaRPr lang="en-US"/>
          </a:p>
        </p:txBody>
      </p:sp>
      <p:sp>
        <p:nvSpPr>
          <p:cNvPr id="7" name="Date Placeholder 6">
            <a:extLst>
              <a:ext uri="{FF2B5EF4-FFF2-40B4-BE49-F238E27FC236}">
                <a16:creationId xmlns:a16="http://schemas.microsoft.com/office/drawing/2014/main" id="{6407AEF0-0213-4061-842E-9BD46BE63C4B}"/>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991116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a:t>
            </a:r>
          </a:p>
          <a:p>
            <a:r>
              <a:rPr lang="en-US" dirty="0"/>
              <a:t>Discuss Dr. Nord &amp; Dr. </a:t>
            </a:r>
            <a:r>
              <a:rPr lang="en-US" dirty="0" err="1"/>
              <a:t>Brassart</a:t>
            </a:r>
            <a:r>
              <a:rPr lang="en-US" dirty="0"/>
              <a:t> with initial support and willingness to try one</a:t>
            </a:r>
          </a:p>
          <a:p>
            <a:r>
              <a:rPr lang="en-US" dirty="0"/>
              <a:t>Discuss Dr. Schwartz &amp; Dr. Anderson support</a:t>
            </a:r>
          </a:p>
          <a:p>
            <a:endParaRPr lang="en-US" dirty="0"/>
          </a:p>
          <a:p>
            <a:r>
              <a:rPr lang="en-US" dirty="0"/>
              <a:t>Goal – results on time, no additional costs, continuity of care for the clients, pediatricians can bill for the results session</a:t>
            </a:r>
          </a:p>
          <a:p>
            <a:endParaRPr lang="en-US" dirty="0"/>
          </a:p>
          <a:p>
            <a:r>
              <a:rPr lang="en-US" dirty="0"/>
              <a:t>Lunch &amp; Learns</a:t>
            </a:r>
          </a:p>
          <a:p>
            <a:pPr marL="171450" indent="-171450">
              <a:buFont typeface="Arial" panose="020B0604020202020204" pitchFamily="34" charset="0"/>
              <a:buChar char="•"/>
            </a:pPr>
            <a:r>
              <a:rPr lang="en-US" dirty="0"/>
              <a:t>How to request a L&amp;L, how to choose which practices to target – those making referrals</a:t>
            </a:r>
          </a:p>
          <a:p>
            <a:pPr marL="171450" indent="-171450">
              <a:buFont typeface="Arial" panose="020B0604020202020204" pitchFamily="34" charset="0"/>
              <a:buChar char="•"/>
            </a:pPr>
            <a:r>
              <a:rPr lang="en-US" dirty="0"/>
              <a:t>Model</a:t>
            </a:r>
          </a:p>
          <a:p>
            <a:pPr marL="171450" indent="-171450">
              <a:buFont typeface="Arial" panose="020B0604020202020204" pitchFamily="34" charset="0"/>
              <a:buChar char="•"/>
            </a:pPr>
            <a:r>
              <a:rPr lang="en-US" dirty="0"/>
              <a:t>Closing the deal (emails of pediatricians and referral nurse, try one?)</a:t>
            </a:r>
          </a:p>
          <a:p>
            <a:pPr marL="171450" indent="-171450">
              <a:buFont typeface="Arial" panose="020B0604020202020204" pitchFamily="34" charset="0"/>
              <a:buChar char="•"/>
            </a:pPr>
            <a:r>
              <a:rPr lang="en-US" dirty="0"/>
              <a:t>Funding</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Aiming for pediatricians who accept Medicaid (and health dept physicians) as our goal is to be a resource for low-income families.  Families with private insurance often have many other options for diagnostic testing. </a:t>
            </a:r>
          </a:p>
          <a:p>
            <a:endParaRPr lang="en-US" dirty="0"/>
          </a:p>
          <a:p>
            <a:r>
              <a:rPr lang="en-US" dirty="0"/>
              <a:t>**Partnership** - often talk together to review the testing results when deciding on the final Dx and levels of support needed</a:t>
            </a:r>
          </a:p>
          <a:p>
            <a:endParaRPr lang="en-US" dirty="0"/>
          </a:p>
        </p:txBody>
      </p:sp>
      <p:sp>
        <p:nvSpPr>
          <p:cNvPr id="4" name="Slide Number Placeholder 3"/>
          <p:cNvSpPr>
            <a:spLocks noGrp="1"/>
          </p:cNvSpPr>
          <p:nvPr>
            <p:ph type="sldNum" sz="quarter" idx="5"/>
          </p:nvPr>
        </p:nvSpPr>
        <p:spPr/>
        <p:txBody>
          <a:bodyPr/>
          <a:lstStyle/>
          <a:p>
            <a:fld id="{3D1613B5-4B8A-4328-84EE-9EA1FFC2901F}" type="slidenum">
              <a:rPr lang="en-US" smtClean="0"/>
              <a:t>13</a:t>
            </a:fld>
            <a:endParaRPr lang="en-US"/>
          </a:p>
        </p:txBody>
      </p:sp>
    </p:spTree>
    <p:extLst>
      <p:ext uri="{BB962C8B-B14F-4D97-AF65-F5344CB8AC3E}">
        <p14:creationId xmlns:p14="http://schemas.microsoft.com/office/powerpoint/2010/main" val="3230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cs typeface="Calibri"/>
              </a:rPr>
              <a:t>CHRIS</a:t>
            </a:r>
          </a:p>
          <a:p>
            <a:endParaRPr lang="en-US" sz="900" dirty="0">
              <a:cs typeface="Calibri"/>
            </a:endParaRPr>
          </a:p>
          <a:p>
            <a:r>
              <a:rPr lang="en-US" sz="900" dirty="0">
                <a:cs typeface="Calibri"/>
              </a:rPr>
              <a:t>The Arc of Madison County is partnering with several pediatricians in north Alabama to allow the pediatrician to determine the child’s diagnosis, if applicable.  </a:t>
            </a:r>
          </a:p>
          <a:p>
            <a:r>
              <a:rPr lang="en-US" sz="900" dirty="0">
                <a:cs typeface="Calibri"/>
              </a:rPr>
              <a:t>When the pediatrician is willing to give the final Dx...</a:t>
            </a:r>
          </a:p>
          <a:p>
            <a:pPr marL="173399" indent="-173399">
              <a:buFont typeface="Arial"/>
              <a:buChar char="•"/>
            </a:pPr>
            <a:r>
              <a:rPr lang="en-US" sz="900" dirty="0">
                <a:cs typeface="Calibri"/>
              </a:rPr>
              <a:t>We provide the pediatrician with the comprehensive evaluation report, along with a partially completed DSM-5 checklist.</a:t>
            </a:r>
          </a:p>
          <a:p>
            <a:pPr marL="173399" indent="-173399">
              <a:buFont typeface="Arial"/>
              <a:buChar char="•"/>
            </a:pPr>
            <a:r>
              <a:rPr lang="en-US" sz="900" dirty="0">
                <a:cs typeface="Calibri"/>
              </a:rPr>
              <a:t>The pediatrician reviews the report and DSM-5 checklist, completes the DSM-5 Autism Diagnostic Tool for Healthcare Providers, and signs off on the final clinical diagnosis (if applicable).  The pediatrician then gives the results to the family .</a:t>
            </a:r>
          </a:p>
          <a:p>
            <a:pPr marL="173399" indent="-173399">
              <a:buFont typeface="Arial"/>
              <a:buChar char="•"/>
            </a:pPr>
            <a:r>
              <a:rPr lang="en-US" sz="900" dirty="0">
                <a:cs typeface="Calibri"/>
              </a:rPr>
              <a:t>Having the pediatrician give the final diagnosis allows for a quicker turn around, as the family is not having to wait on a results session within our autism clinic.</a:t>
            </a:r>
          </a:p>
          <a:p>
            <a:pPr marL="173399" indent="-173399">
              <a:buFont typeface="Arial"/>
              <a:buChar char="•"/>
            </a:pPr>
            <a:r>
              <a:rPr lang="en-US" sz="900" dirty="0">
                <a:cs typeface="Calibri"/>
              </a:rPr>
              <a:t>This also allows the family a consistent point of contact, as their pediatrician will continue to provide support to the family and assist them with accessing additional services as their child develops.</a:t>
            </a:r>
          </a:p>
          <a:p>
            <a:endParaRPr lang="en-US" sz="900" dirty="0">
              <a:cs typeface="Calibri"/>
            </a:endParaRPr>
          </a:p>
          <a:p>
            <a:r>
              <a:rPr lang="en-US" sz="900" dirty="0">
                <a:cs typeface="Calibri"/>
              </a:rPr>
              <a:t>When a pediatrician is not available…</a:t>
            </a:r>
          </a:p>
          <a:p>
            <a:pPr marL="168278" indent="-168278">
              <a:buFont typeface="Arial" panose="020B0604020202020204" pitchFamily="34" charset="0"/>
              <a:buChar char="•"/>
            </a:pPr>
            <a:r>
              <a:rPr lang="en-US" sz="900" dirty="0">
                <a:cs typeface="Calibri"/>
              </a:rPr>
              <a:t>Our staff pediatrician is able to determine the final clinical Dx (if applicable)</a:t>
            </a:r>
          </a:p>
          <a:p>
            <a:pPr marL="168278" indent="-168278">
              <a:buFont typeface="Arial" panose="020B0604020202020204" pitchFamily="34" charset="0"/>
              <a:buChar char="•"/>
            </a:pPr>
            <a:r>
              <a:rPr lang="en-US" sz="900" dirty="0">
                <a:cs typeface="Calibri"/>
              </a:rPr>
              <a:t>We then have a face-to-face meeting with the family to discuss the results</a:t>
            </a:r>
          </a:p>
          <a:p>
            <a:pPr marL="173399" indent="-173399">
              <a:buFont typeface="Arial"/>
              <a:buChar char="•"/>
            </a:pPr>
            <a:r>
              <a:rPr lang="en-US" sz="900" dirty="0">
                <a:cs typeface="Calibri"/>
              </a:rPr>
              <a:t>Currently, we are using this practice when the child has a CRNP as their primary medical provider, as a CRNP alone cannot sign off on an autism Dx</a:t>
            </a:r>
          </a:p>
          <a:p>
            <a:pPr marL="173399" indent="-173399" defTabSz="897409">
              <a:buFont typeface="Arial"/>
              <a:buChar char="•"/>
            </a:pPr>
            <a:r>
              <a:rPr lang="en-US" sz="900" dirty="0">
                <a:cs typeface="Calibri"/>
              </a:rPr>
              <a:t>This practice is also available if the family's pediatrician is not willing to provide the Dx themselves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801BC6-22BE-4CF7-BADD-7F636960490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a:extLst>
              <a:ext uri="{FF2B5EF4-FFF2-40B4-BE49-F238E27FC236}">
                <a16:creationId xmlns:a16="http://schemas.microsoft.com/office/drawing/2014/main" id="{CE9C7E05-4E8C-418E-8DCD-7F054D0A1B93}"/>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Date Placeholder 6">
            <a:extLst>
              <a:ext uri="{FF2B5EF4-FFF2-40B4-BE49-F238E27FC236}">
                <a16:creationId xmlns:a16="http://schemas.microsoft.com/office/drawing/2014/main" id="{C0661C0D-746F-42B7-92AC-20909D3B787A}"/>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4087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a:t>
            </a:r>
          </a:p>
          <a:p>
            <a:endParaRPr lang="en-US" dirty="0"/>
          </a:p>
        </p:txBody>
      </p:sp>
      <p:sp>
        <p:nvSpPr>
          <p:cNvPr id="4" name="Slide Number Placeholder 3"/>
          <p:cNvSpPr>
            <a:spLocks noGrp="1"/>
          </p:cNvSpPr>
          <p:nvPr>
            <p:ph type="sldNum" sz="quarter" idx="5"/>
          </p:nvPr>
        </p:nvSpPr>
        <p:spPr/>
        <p:txBody>
          <a:bodyPr/>
          <a:lstStyle/>
          <a:p>
            <a:fld id="{3D1613B5-4B8A-4328-84EE-9EA1FFC2901F}" type="slidenum">
              <a:rPr lang="en-US" smtClean="0"/>
              <a:t>15</a:t>
            </a:fld>
            <a:endParaRPr lang="en-US"/>
          </a:p>
        </p:txBody>
      </p:sp>
    </p:spTree>
    <p:extLst>
      <p:ext uri="{BB962C8B-B14F-4D97-AF65-F5344CB8AC3E}">
        <p14:creationId xmlns:p14="http://schemas.microsoft.com/office/powerpoint/2010/main" val="184107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a:t>
            </a:r>
          </a:p>
        </p:txBody>
      </p:sp>
      <p:sp>
        <p:nvSpPr>
          <p:cNvPr id="4" name="Slide Number Placeholder 3"/>
          <p:cNvSpPr>
            <a:spLocks noGrp="1"/>
          </p:cNvSpPr>
          <p:nvPr>
            <p:ph type="sldNum" sz="quarter" idx="5"/>
          </p:nvPr>
        </p:nvSpPr>
        <p:spPr/>
        <p:txBody>
          <a:bodyPr/>
          <a:lstStyle/>
          <a:p>
            <a:fld id="{3D1613B5-4B8A-4328-84EE-9EA1FFC2901F}" type="slidenum">
              <a:rPr lang="en-US" smtClean="0"/>
              <a:t>16</a:t>
            </a:fld>
            <a:endParaRPr lang="en-US"/>
          </a:p>
        </p:txBody>
      </p:sp>
    </p:spTree>
    <p:extLst>
      <p:ext uri="{BB962C8B-B14F-4D97-AF65-F5344CB8AC3E}">
        <p14:creationId xmlns:p14="http://schemas.microsoft.com/office/powerpoint/2010/main" val="2629540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a:t>
            </a:r>
          </a:p>
          <a:p>
            <a:endParaRPr lang="en-US" dirty="0"/>
          </a:p>
          <a:p>
            <a:r>
              <a:rPr lang="en-US" dirty="0"/>
              <a:t>As we saw the need in north Alabama and began this clinic, others took notice and wanted to support their communities as well!  We have now assisted several other Alabama communities with developing similar autism diagnostic clinic models.</a:t>
            </a:r>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801BC6-22BE-4CF7-BADD-7F636960490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390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a:t>
            </a:r>
          </a:p>
          <a:p>
            <a:endParaRPr lang="en-US" dirty="0"/>
          </a:p>
          <a:p>
            <a:r>
              <a:rPr lang="en-US" dirty="0"/>
              <a:t>Since our clinic’s inception in Sept. 2022, our clinic ALONE has received 1,485 referrals. </a:t>
            </a:r>
          </a:p>
          <a:p>
            <a:r>
              <a:rPr lang="en-US" dirty="0"/>
              <a:t>About 77% of all our referrals have Medicaid, while 23% have private insurance, ALL Kids, or self-pay</a:t>
            </a:r>
          </a:p>
          <a:p>
            <a:r>
              <a:rPr lang="en-US" dirty="0"/>
              <a:t>Along with our partnering programs, we have received referrals from 53 of Alabama’s 67 counties and even Mississippi, Tennessee, &amp; Florida</a:t>
            </a:r>
          </a:p>
          <a:p>
            <a:r>
              <a:rPr lang="en-US" dirty="0"/>
              <a:t>About 24% of our referrals are from Madison County.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Outreach process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F93A5D-A6CB-4EED-B2B0-02A52CCA3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4335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t>MICHELLE</a:t>
            </a:r>
          </a:p>
          <a:p>
            <a:r>
              <a:rPr lang="en-US" sz="1050" dirty="0"/>
              <a:t>Of the 809 children that we have completed the diagnostic process with, we have had 7 race categories represented: </a:t>
            </a:r>
          </a:p>
          <a:p>
            <a:r>
              <a:rPr lang="en-US" sz="1050" dirty="0"/>
              <a:t>	472-White, 220-Black, 67-Hispanic, 37-Bi-Racial, 8-Asian, 4-American Indian, 1-Hawaiian	</a:t>
            </a:r>
          </a:p>
          <a:p>
            <a:r>
              <a:rPr lang="en-US" sz="1050" dirty="0"/>
              <a:t>Referrals by Month – steadily increasing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Our average wait time is 4-5 months between referral and beginning the diagnostic process. Most of our partner programs have an even shorter wait list time. As we stated previously, most other diagnostic clinics wait times around the state are 1-2 years.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We have a Spanish interpreter that can assist us with our Spanish speaking families when needed.</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F93A5D-A6CB-4EED-B2B0-02A52CCA3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7479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a:t>
            </a:r>
          </a:p>
        </p:txBody>
      </p:sp>
      <p:sp>
        <p:nvSpPr>
          <p:cNvPr id="4" name="Slide Number Placeholder 3"/>
          <p:cNvSpPr>
            <a:spLocks noGrp="1"/>
          </p:cNvSpPr>
          <p:nvPr>
            <p:ph type="sldNum" sz="quarter" idx="5"/>
          </p:nvPr>
        </p:nvSpPr>
        <p:spPr/>
        <p:txBody>
          <a:bodyPr/>
          <a:lstStyle/>
          <a:p>
            <a:fld id="{3D1613B5-4B8A-4328-84EE-9EA1FFC2901F}" type="slidenum">
              <a:rPr lang="en-US" smtClean="0"/>
              <a:t>2</a:t>
            </a:fld>
            <a:endParaRPr lang="en-US"/>
          </a:p>
        </p:txBody>
      </p:sp>
    </p:spTree>
    <p:extLst>
      <p:ext uri="{BB962C8B-B14F-4D97-AF65-F5344CB8AC3E}">
        <p14:creationId xmlns:p14="http://schemas.microsoft.com/office/powerpoint/2010/main" val="1524555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MICHELLE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It’s these families that weren’t getting services in the past. That’s why we do it. That’s what drives The Arc.  We are getting her a great start early. We are getting her support as early as we possibly can.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clinic is supporting children and helping them access other services, such as Early Intervention and the local school systems.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F93A5D-A6CB-4EED-B2B0-02A52CCA3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518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a:t>
            </a:r>
          </a:p>
          <a:p>
            <a:endParaRPr lang="en-US" dirty="0"/>
          </a:p>
          <a:p>
            <a:r>
              <a:rPr lang="en-US" dirty="0"/>
              <a:t>Single mom, unable to read</a:t>
            </a:r>
          </a:p>
          <a:p>
            <a:r>
              <a:rPr lang="en-US" dirty="0"/>
              <a:t>Living in an apartment owned by the housing authority</a:t>
            </a:r>
          </a:p>
          <a:p>
            <a:r>
              <a:rPr lang="en-US" dirty="0"/>
              <a:t>Her apartment has limited furniture inside (even the chairs you see in the picture were brought by The Arc)</a:t>
            </a:r>
          </a:p>
          <a:p>
            <a:r>
              <a:rPr lang="en-US" dirty="0"/>
              <a:t>Has an 8-year-old son in school who is also receiving special education services through the school system</a:t>
            </a:r>
          </a:p>
          <a:p>
            <a:r>
              <a:rPr lang="en-US" dirty="0"/>
              <a:t>Ashley upset, worried, and cold in her apartment and heat not turning on (mid EI Conference).  We contacted the social worker with the housing authority and explained the issue as Malia’s mom, Ashley, was not comfortable contacting them herself.  We were able to get the housing authority to go down to their apt and fix the issue that same day.</a:t>
            </a:r>
          </a:p>
          <a:p>
            <a:endParaRPr lang="en-US" dirty="0"/>
          </a:p>
          <a:p>
            <a:r>
              <a:rPr lang="en-US" dirty="0"/>
              <a:t>This family, and many others, would have fallen through the cracks without our help.</a:t>
            </a:r>
          </a:p>
          <a:p>
            <a:r>
              <a:rPr lang="en-US" dirty="0"/>
              <a:t>This kind of family situation is why we started our autism clinic and knew we had to help low-income families.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F93A5D-A6CB-4EED-B2B0-02A52CCA3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663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a:t>
            </a:r>
          </a:p>
          <a:p>
            <a:endParaRPr lang="en-US" dirty="0"/>
          </a:p>
          <a:p>
            <a:r>
              <a:rPr lang="en-US" dirty="0"/>
              <a:t>Once the need for our clinic was determined, funding had to be secured to make this clinic a reality.  We started with a $15,000 grant from our local hospital system.</a:t>
            </a:r>
          </a:p>
          <a:p>
            <a:endParaRPr lang="en-US" dirty="0"/>
          </a:p>
          <a:p>
            <a:r>
              <a:rPr lang="en-US" dirty="0"/>
              <a:t>We are Medicaid, Blue Cross Blue Shield, and Tricare approved and are in the process of being approved by United Healthcare.</a:t>
            </a:r>
          </a:p>
          <a:p>
            <a:endParaRPr lang="en-US" dirty="0"/>
          </a:p>
          <a:p>
            <a:pPr defTabSz="897484"/>
            <a:r>
              <a:rPr lang="en-US" dirty="0"/>
              <a:t>For our families with insurance, they pay the difference from what their insurance doesn’t cover.  The most a family will pay out-of-pocket is $500. This cost is considerably lower than the majority of other autism diagnostic clinics in our area, which can often run $2000 or more.</a:t>
            </a:r>
          </a:p>
          <a:p>
            <a:endParaRPr lang="en-US" dirty="0"/>
          </a:p>
          <a:p>
            <a:r>
              <a:rPr lang="en-US" dirty="0"/>
              <a:t>For our families with Medicaid, they pay nothing out-of-pocket.  What Medicaid doesn’t pay, we cover our expenses with grants.</a:t>
            </a:r>
          </a:p>
        </p:txBody>
      </p:sp>
      <p:sp>
        <p:nvSpPr>
          <p:cNvPr id="4" name="Slide Number Placeholder 3"/>
          <p:cNvSpPr>
            <a:spLocks noGrp="1"/>
          </p:cNvSpPr>
          <p:nvPr>
            <p:ph type="sldNum" sz="quarter" idx="5"/>
          </p:nvPr>
        </p:nvSpPr>
        <p:spPr/>
        <p:txBody>
          <a:bodyPr/>
          <a:lstStyle/>
          <a:p>
            <a:fld id="{3B801BC6-22BE-4CF7-BADD-7F6369604900}" type="slidenum">
              <a:rPr lang="en-US" smtClean="0"/>
              <a:t>22</a:t>
            </a:fld>
            <a:endParaRPr lang="en-US"/>
          </a:p>
        </p:txBody>
      </p:sp>
      <p:sp>
        <p:nvSpPr>
          <p:cNvPr id="6" name="Header Placeholder 5">
            <a:extLst>
              <a:ext uri="{FF2B5EF4-FFF2-40B4-BE49-F238E27FC236}">
                <a16:creationId xmlns:a16="http://schemas.microsoft.com/office/drawing/2014/main" id="{B27C9B6E-8A7A-4E61-965B-7929436A1289}"/>
              </a:ext>
            </a:extLst>
          </p:cNvPr>
          <p:cNvSpPr>
            <a:spLocks noGrp="1"/>
          </p:cNvSpPr>
          <p:nvPr>
            <p:ph type="hdr" sz="quarter"/>
          </p:nvPr>
        </p:nvSpPr>
        <p:spPr/>
        <p:txBody>
          <a:bodyPr/>
          <a:lstStyle/>
          <a:p>
            <a:endParaRPr lang="en-US"/>
          </a:p>
        </p:txBody>
      </p:sp>
      <p:sp>
        <p:nvSpPr>
          <p:cNvPr id="7" name="Date Placeholder 6">
            <a:extLst>
              <a:ext uri="{FF2B5EF4-FFF2-40B4-BE49-F238E27FC236}">
                <a16:creationId xmlns:a16="http://schemas.microsoft.com/office/drawing/2014/main" id="{938B6295-ABEB-4B40-BC95-ED0DEE4AABAE}"/>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2104224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484"/>
            <a:r>
              <a:rPr lang="en-US" dirty="0"/>
              <a:t>MICHELLE</a:t>
            </a:r>
          </a:p>
          <a:p>
            <a:pPr defTabSz="897484"/>
            <a:endParaRPr lang="en-US" dirty="0"/>
          </a:p>
          <a:p>
            <a:pPr defTabSz="897484"/>
            <a:r>
              <a:rPr lang="en-US" dirty="0"/>
              <a:t>The goal with our autism clinic was never just to provide diagnostics.  We want to be able to support our families with services.  The goal is to offer autism services for continued support.  Just as with diagnosing, the options for Medicaid-eligible families are very limited.  We want to be able to offer our low-income families appropriate services that were affordable and readily available.</a:t>
            </a:r>
          </a:p>
        </p:txBody>
      </p:sp>
      <p:sp>
        <p:nvSpPr>
          <p:cNvPr id="4" name="Header Placeholder 3"/>
          <p:cNvSpPr>
            <a:spLocks noGrp="1"/>
          </p:cNvSpPr>
          <p:nvPr>
            <p:ph type="hdr" sz="quarter"/>
          </p:nvPr>
        </p:nvSpPr>
        <p:spPr/>
        <p:txBody>
          <a:bodyPr/>
          <a:lstStyle/>
          <a:p>
            <a:endParaRPr lang="en-US"/>
          </a:p>
        </p:txBody>
      </p:sp>
      <p:sp>
        <p:nvSpPr>
          <p:cNvPr id="5" name="Date Placeholder 4"/>
          <p:cNvSpPr>
            <a:spLocks noGrp="1"/>
          </p:cNvSpPr>
          <p:nvPr>
            <p:ph type="dt" idx="1"/>
          </p:nvPr>
        </p:nvSpPr>
        <p:spPr/>
        <p:txBody>
          <a:bodyPr/>
          <a:lstStyle/>
          <a:p>
            <a:endParaRPr lang="en-US"/>
          </a:p>
        </p:txBody>
      </p:sp>
      <p:sp>
        <p:nvSpPr>
          <p:cNvPr id="6" name="Slide Number Placeholder 5"/>
          <p:cNvSpPr>
            <a:spLocks noGrp="1"/>
          </p:cNvSpPr>
          <p:nvPr>
            <p:ph type="sldNum" sz="quarter" idx="5"/>
          </p:nvPr>
        </p:nvSpPr>
        <p:spPr/>
        <p:txBody>
          <a:bodyPr/>
          <a:lstStyle/>
          <a:p>
            <a:fld id="{3B801BC6-22BE-4CF7-BADD-7F6369604900}" type="slidenum">
              <a:rPr lang="en-US" smtClean="0"/>
              <a:t>23</a:t>
            </a:fld>
            <a:endParaRPr lang="en-US"/>
          </a:p>
        </p:txBody>
      </p:sp>
    </p:spTree>
    <p:extLst>
      <p:ext uri="{BB962C8B-B14F-4D97-AF65-F5344CB8AC3E}">
        <p14:creationId xmlns:p14="http://schemas.microsoft.com/office/powerpoint/2010/main" val="191249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a:t>
            </a:r>
          </a:p>
          <a:p>
            <a:endParaRPr lang="en-US" dirty="0"/>
          </a:p>
          <a:p>
            <a:r>
              <a:rPr lang="en-US" dirty="0"/>
              <a:t>Home-to-Classroom Curriculum with guidance from a family support specialist </a:t>
            </a:r>
          </a:p>
        </p:txBody>
      </p:sp>
      <p:sp>
        <p:nvSpPr>
          <p:cNvPr id="4" name="Slide Number Placeholder 3"/>
          <p:cNvSpPr>
            <a:spLocks noGrp="1"/>
          </p:cNvSpPr>
          <p:nvPr>
            <p:ph type="sldNum" sz="quarter" idx="5"/>
          </p:nvPr>
        </p:nvSpPr>
        <p:spPr/>
        <p:txBody>
          <a:bodyPr/>
          <a:lstStyle/>
          <a:p>
            <a:fld id="{3D1613B5-4B8A-4328-84EE-9EA1FFC2901F}" type="slidenum">
              <a:rPr lang="en-US" smtClean="0"/>
              <a:t>24</a:t>
            </a:fld>
            <a:endParaRPr lang="en-US"/>
          </a:p>
        </p:txBody>
      </p:sp>
    </p:spTree>
    <p:extLst>
      <p:ext uri="{BB962C8B-B14F-4D97-AF65-F5344CB8AC3E}">
        <p14:creationId xmlns:p14="http://schemas.microsoft.com/office/powerpoint/2010/main" val="3256173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a:t>
            </a:r>
          </a:p>
        </p:txBody>
      </p:sp>
      <p:sp>
        <p:nvSpPr>
          <p:cNvPr id="4" name="Slide Number Placeholder 3"/>
          <p:cNvSpPr>
            <a:spLocks noGrp="1"/>
          </p:cNvSpPr>
          <p:nvPr>
            <p:ph type="sldNum" sz="quarter" idx="5"/>
          </p:nvPr>
        </p:nvSpPr>
        <p:spPr/>
        <p:txBody>
          <a:bodyPr/>
          <a:lstStyle/>
          <a:p>
            <a:fld id="{3D1613B5-4B8A-4328-84EE-9EA1FFC2901F}" type="slidenum">
              <a:rPr lang="en-US" smtClean="0"/>
              <a:t>25</a:t>
            </a:fld>
            <a:endParaRPr lang="en-US"/>
          </a:p>
        </p:txBody>
      </p:sp>
    </p:spTree>
    <p:extLst>
      <p:ext uri="{BB962C8B-B14F-4D97-AF65-F5344CB8AC3E}">
        <p14:creationId xmlns:p14="http://schemas.microsoft.com/office/powerpoint/2010/main" val="14185829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a:t>
            </a:r>
          </a:p>
        </p:txBody>
      </p:sp>
      <p:sp>
        <p:nvSpPr>
          <p:cNvPr id="4" name="Slide Number Placeholder 3"/>
          <p:cNvSpPr>
            <a:spLocks noGrp="1"/>
          </p:cNvSpPr>
          <p:nvPr>
            <p:ph type="sldNum" sz="quarter" idx="5"/>
          </p:nvPr>
        </p:nvSpPr>
        <p:spPr/>
        <p:txBody>
          <a:bodyPr/>
          <a:lstStyle/>
          <a:p>
            <a:fld id="{3D1613B5-4B8A-4328-84EE-9EA1FFC2901F}" type="slidenum">
              <a:rPr lang="en-US" smtClean="0"/>
              <a:t>26</a:t>
            </a:fld>
            <a:endParaRPr lang="en-US"/>
          </a:p>
        </p:txBody>
      </p:sp>
    </p:spTree>
    <p:extLst>
      <p:ext uri="{BB962C8B-B14F-4D97-AF65-F5344CB8AC3E}">
        <p14:creationId xmlns:p14="http://schemas.microsoft.com/office/powerpoint/2010/main" val="6442324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a:t>
            </a:r>
          </a:p>
        </p:txBody>
      </p:sp>
      <p:sp>
        <p:nvSpPr>
          <p:cNvPr id="4" name="Slide Number Placeholder 3"/>
          <p:cNvSpPr>
            <a:spLocks noGrp="1"/>
          </p:cNvSpPr>
          <p:nvPr>
            <p:ph type="sldNum" sz="quarter" idx="5"/>
          </p:nvPr>
        </p:nvSpPr>
        <p:spPr/>
        <p:txBody>
          <a:bodyPr/>
          <a:lstStyle/>
          <a:p>
            <a:fld id="{3D1613B5-4B8A-4328-84EE-9EA1FFC2901F}" type="slidenum">
              <a:rPr lang="en-US" smtClean="0"/>
              <a:t>27</a:t>
            </a:fld>
            <a:endParaRPr lang="en-US"/>
          </a:p>
        </p:txBody>
      </p:sp>
    </p:spTree>
    <p:extLst>
      <p:ext uri="{BB962C8B-B14F-4D97-AF65-F5344CB8AC3E}">
        <p14:creationId xmlns:p14="http://schemas.microsoft.com/office/powerpoint/2010/main" val="41738514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a:t>
            </a:r>
          </a:p>
        </p:txBody>
      </p:sp>
      <p:sp>
        <p:nvSpPr>
          <p:cNvPr id="4" name="Slide Number Placeholder 3"/>
          <p:cNvSpPr>
            <a:spLocks noGrp="1"/>
          </p:cNvSpPr>
          <p:nvPr>
            <p:ph type="sldNum" sz="quarter" idx="5"/>
          </p:nvPr>
        </p:nvSpPr>
        <p:spPr/>
        <p:txBody>
          <a:bodyPr/>
          <a:lstStyle/>
          <a:p>
            <a:fld id="{3D1613B5-4B8A-4328-84EE-9EA1FFC2901F}" type="slidenum">
              <a:rPr lang="en-US" smtClean="0"/>
              <a:t>28</a:t>
            </a:fld>
            <a:endParaRPr lang="en-US"/>
          </a:p>
        </p:txBody>
      </p:sp>
    </p:spTree>
    <p:extLst>
      <p:ext uri="{BB962C8B-B14F-4D97-AF65-F5344CB8AC3E}">
        <p14:creationId xmlns:p14="http://schemas.microsoft.com/office/powerpoint/2010/main" val="11063156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MICHELLE</a:t>
            </a:r>
          </a:p>
          <a:p>
            <a:endParaRPr lang="en-US" sz="1400" dirty="0"/>
          </a:p>
          <a:p>
            <a:r>
              <a:rPr lang="en-US" sz="1400" dirty="0"/>
              <a:t>This is an example of the support plan that will be completed. </a:t>
            </a:r>
          </a:p>
          <a:p>
            <a:endParaRPr lang="en-US" sz="1400" dirty="0"/>
          </a:p>
          <a:p>
            <a:r>
              <a:rPr lang="en-US" sz="1400" dirty="0"/>
              <a:t>Now let’s look at an example of a child who uses challenging behavior for the function of escape, rather than gaining something.</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B36E7EC0-9BE3-5541-9D76-7DE32A6C9D42}" type="slidenum">
              <a:rPr lang="en-US" smtClean="0"/>
              <a:t>29</a:t>
            </a:fld>
            <a:endParaRPr lang="en-US"/>
          </a:p>
        </p:txBody>
      </p:sp>
    </p:spTree>
    <p:extLst>
      <p:ext uri="{BB962C8B-B14F-4D97-AF65-F5344CB8AC3E}">
        <p14:creationId xmlns:p14="http://schemas.microsoft.com/office/powerpoint/2010/main" val="3944608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801BC6-22BE-4CF7-BADD-7F636960490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a:extLst>
              <a:ext uri="{FF2B5EF4-FFF2-40B4-BE49-F238E27FC236}">
                <a16:creationId xmlns:a16="http://schemas.microsoft.com/office/drawing/2014/main" id="{F9590121-ACD1-4C60-A4F7-ED3B1061CDCB}"/>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Date Placeholder 6">
            <a:extLst>
              <a:ext uri="{FF2B5EF4-FFF2-40B4-BE49-F238E27FC236}">
                <a16:creationId xmlns:a16="http://schemas.microsoft.com/office/drawing/2014/main" id="{4A9CD8E4-61AA-4857-BB8B-38E3D14B21CB}"/>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7137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a:t>
            </a:r>
          </a:p>
        </p:txBody>
      </p:sp>
      <p:sp>
        <p:nvSpPr>
          <p:cNvPr id="4" name="Slide Number Placeholder 3"/>
          <p:cNvSpPr>
            <a:spLocks noGrp="1"/>
          </p:cNvSpPr>
          <p:nvPr>
            <p:ph type="sldNum" sz="quarter" idx="5"/>
          </p:nvPr>
        </p:nvSpPr>
        <p:spPr/>
        <p:txBody>
          <a:bodyPr/>
          <a:lstStyle/>
          <a:p>
            <a:fld id="{3D1613B5-4B8A-4328-84EE-9EA1FFC2901F}" type="slidenum">
              <a:rPr lang="en-US" smtClean="0"/>
              <a:t>30</a:t>
            </a:fld>
            <a:endParaRPr lang="en-US"/>
          </a:p>
        </p:txBody>
      </p:sp>
    </p:spTree>
    <p:extLst>
      <p:ext uri="{BB962C8B-B14F-4D97-AF65-F5344CB8AC3E}">
        <p14:creationId xmlns:p14="http://schemas.microsoft.com/office/powerpoint/2010/main" val="192517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a:t>
            </a:r>
          </a:p>
          <a:p>
            <a:endParaRPr lang="en-US" dirty="0"/>
          </a:p>
          <a:p>
            <a:r>
              <a:rPr lang="en-US" dirty="0"/>
              <a:t>Interesting to note that in AL, lower income families receive a diagnosis later – opposite of national trends</a:t>
            </a:r>
          </a:p>
          <a:p>
            <a:r>
              <a:rPr lang="en-US" dirty="0"/>
              <a:t>Alabama is also a bit later with children accessing first interventions.  AL is working hard on this trend with Early Intervention services. At our autism diagnostic clinic, we ensure that any children referred that are less than 3 years old are accessing Early Intervention services even while on the waitlist. As well, earlier diagnosing which will lead to better access to services at an earlier age.</a:t>
            </a:r>
          </a:p>
          <a:p>
            <a:endParaRPr lang="en-US" dirty="0"/>
          </a:p>
        </p:txBody>
      </p:sp>
      <p:sp>
        <p:nvSpPr>
          <p:cNvPr id="4" name="Slide Number Placeholder 3"/>
          <p:cNvSpPr>
            <a:spLocks noGrp="1"/>
          </p:cNvSpPr>
          <p:nvPr>
            <p:ph type="sldNum" sz="quarter" idx="5"/>
          </p:nvPr>
        </p:nvSpPr>
        <p:spPr/>
        <p:txBody>
          <a:bodyPr/>
          <a:lstStyle/>
          <a:p>
            <a:fld id="{3D1613B5-4B8A-4328-84EE-9EA1FFC2901F}" type="slidenum">
              <a:rPr lang="en-US" smtClean="0"/>
              <a:t>4</a:t>
            </a:fld>
            <a:endParaRPr lang="en-US"/>
          </a:p>
        </p:txBody>
      </p:sp>
    </p:spTree>
    <p:extLst>
      <p:ext uri="{BB962C8B-B14F-4D97-AF65-F5344CB8AC3E}">
        <p14:creationId xmlns:p14="http://schemas.microsoft.com/office/powerpoint/2010/main" val="1250102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a:t>
            </a:r>
          </a:p>
        </p:txBody>
      </p:sp>
      <p:sp>
        <p:nvSpPr>
          <p:cNvPr id="4" name="Slide Number Placeholder 3"/>
          <p:cNvSpPr>
            <a:spLocks noGrp="1"/>
          </p:cNvSpPr>
          <p:nvPr>
            <p:ph type="sldNum" sz="quarter" idx="5"/>
          </p:nvPr>
        </p:nvSpPr>
        <p:spPr/>
        <p:txBody>
          <a:bodyPr/>
          <a:lstStyle/>
          <a:p>
            <a:fld id="{3D1613B5-4B8A-4328-84EE-9EA1FFC2901F}" type="slidenum">
              <a:rPr lang="en-US" smtClean="0"/>
              <a:t>5</a:t>
            </a:fld>
            <a:endParaRPr lang="en-US"/>
          </a:p>
        </p:txBody>
      </p:sp>
    </p:spTree>
    <p:extLst>
      <p:ext uri="{BB962C8B-B14F-4D97-AF65-F5344CB8AC3E}">
        <p14:creationId xmlns:p14="http://schemas.microsoft.com/office/powerpoint/2010/main" val="2754427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a:t>
            </a:r>
          </a:p>
          <a:p>
            <a:endParaRPr lang="en-US" dirty="0"/>
          </a:p>
          <a:p>
            <a:r>
              <a:rPr lang="en-US" dirty="0"/>
              <a:t>Diagnostics are improving across most racial groups</a:t>
            </a:r>
          </a:p>
        </p:txBody>
      </p:sp>
      <p:sp>
        <p:nvSpPr>
          <p:cNvPr id="4" name="Slide Number Placeholder 3"/>
          <p:cNvSpPr>
            <a:spLocks noGrp="1"/>
          </p:cNvSpPr>
          <p:nvPr>
            <p:ph type="sldNum" sz="quarter" idx="5"/>
          </p:nvPr>
        </p:nvSpPr>
        <p:spPr/>
        <p:txBody>
          <a:bodyPr/>
          <a:lstStyle/>
          <a:p>
            <a:fld id="{3D1613B5-4B8A-4328-84EE-9EA1FFC2901F}" type="slidenum">
              <a:rPr lang="en-US" smtClean="0"/>
              <a:t>6</a:t>
            </a:fld>
            <a:endParaRPr lang="en-US"/>
          </a:p>
        </p:txBody>
      </p:sp>
    </p:spTree>
    <p:extLst>
      <p:ext uri="{BB962C8B-B14F-4D97-AF65-F5344CB8AC3E}">
        <p14:creationId xmlns:p14="http://schemas.microsoft.com/office/powerpoint/2010/main" val="2546411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a:t>
            </a:r>
          </a:p>
        </p:txBody>
      </p:sp>
      <p:sp>
        <p:nvSpPr>
          <p:cNvPr id="4" name="Slide Number Placeholder 3"/>
          <p:cNvSpPr>
            <a:spLocks noGrp="1"/>
          </p:cNvSpPr>
          <p:nvPr>
            <p:ph type="sldNum" sz="quarter" idx="5"/>
          </p:nvPr>
        </p:nvSpPr>
        <p:spPr/>
        <p:txBody>
          <a:bodyPr/>
          <a:lstStyle/>
          <a:p>
            <a:fld id="{3D1613B5-4B8A-4328-84EE-9EA1FFC2901F}" type="slidenum">
              <a:rPr lang="en-US" smtClean="0"/>
              <a:t>7</a:t>
            </a:fld>
            <a:endParaRPr lang="en-US"/>
          </a:p>
        </p:txBody>
      </p:sp>
    </p:spTree>
    <p:extLst>
      <p:ext uri="{BB962C8B-B14F-4D97-AF65-F5344CB8AC3E}">
        <p14:creationId xmlns:p14="http://schemas.microsoft.com/office/powerpoint/2010/main" val="1118451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a:t>
            </a:r>
          </a:p>
          <a:p>
            <a:endParaRPr lang="en-US" dirty="0"/>
          </a:p>
          <a:p>
            <a:r>
              <a:rPr lang="en-US" dirty="0"/>
              <a:t>So we have established the importance of reaching different racial and socio-economical groups and doing so at an early age. Which leads us to our autism clinic model.</a:t>
            </a:r>
          </a:p>
        </p:txBody>
      </p:sp>
      <p:sp>
        <p:nvSpPr>
          <p:cNvPr id="4" name="Header Placeholder 3"/>
          <p:cNvSpPr>
            <a:spLocks noGrp="1"/>
          </p:cNvSpPr>
          <p:nvPr>
            <p:ph type="hdr" sz="quarter"/>
          </p:nvPr>
        </p:nvSpPr>
        <p:spPr/>
        <p:txBody>
          <a:bodyPr/>
          <a:lstStyle/>
          <a:p>
            <a:endParaRPr lang="en-US"/>
          </a:p>
        </p:txBody>
      </p:sp>
      <p:sp>
        <p:nvSpPr>
          <p:cNvPr id="5" name="Date Placeholder 4"/>
          <p:cNvSpPr>
            <a:spLocks noGrp="1"/>
          </p:cNvSpPr>
          <p:nvPr>
            <p:ph type="dt" idx="1"/>
          </p:nvPr>
        </p:nvSpPr>
        <p:spPr/>
        <p:txBody>
          <a:bodyPr/>
          <a:lstStyle/>
          <a:p>
            <a:endParaRPr lang="en-US"/>
          </a:p>
        </p:txBody>
      </p:sp>
      <p:sp>
        <p:nvSpPr>
          <p:cNvPr id="6" name="Slide Number Placeholder 5"/>
          <p:cNvSpPr>
            <a:spLocks noGrp="1"/>
          </p:cNvSpPr>
          <p:nvPr>
            <p:ph type="sldNum" sz="quarter" idx="5"/>
          </p:nvPr>
        </p:nvSpPr>
        <p:spPr/>
        <p:txBody>
          <a:bodyPr/>
          <a:lstStyle/>
          <a:p>
            <a:fld id="{3B801BC6-22BE-4CF7-BADD-7F6369604900}" type="slidenum">
              <a:rPr lang="en-US" smtClean="0"/>
              <a:t>8</a:t>
            </a:fld>
            <a:endParaRPr lang="en-US"/>
          </a:p>
        </p:txBody>
      </p:sp>
    </p:spTree>
    <p:extLst>
      <p:ext uri="{BB962C8B-B14F-4D97-AF65-F5344CB8AC3E}">
        <p14:creationId xmlns:p14="http://schemas.microsoft.com/office/powerpoint/2010/main" val="847874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a:t>
            </a:r>
          </a:p>
          <a:p>
            <a:endParaRPr lang="en-US" dirty="0"/>
          </a:p>
          <a:p>
            <a:r>
              <a:rPr lang="en-US" dirty="0"/>
              <a:t>At The Arc of Madison County, we often say that we find a need and fil it.  We saw the need for autism testing in our community.  The wait time for autism testing is 1-2 years at most evaluation sites.  Furthermore, the options for autism testing for families with Medicaid are limited, especially in Alabama.  Low-income families often have limited transportation, which makes getting to diagnostic clinics 1.5-2 hours away, difficult.</a:t>
            </a:r>
          </a:p>
          <a:p>
            <a:endParaRPr lang="en-US" dirty="0"/>
          </a:p>
          <a:p>
            <a:r>
              <a:rPr lang="en-US" dirty="0"/>
              <a:t>** </a:t>
            </a:r>
            <a:r>
              <a:rPr lang="en-US" dirty="0" err="1"/>
              <a:t>Prynceton’s</a:t>
            </a:r>
            <a:r>
              <a:rPr lang="en-US" dirty="0"/>
              <a:t> story **</a:t>
            </a:r>
          </a:p>
          <a:p>
            <a:endParaRPr lang="en-US" dirty="0">
              <a:cs typeface="Calibri"/>
            </a:endParaRPr>
          </a:p>
          <a:p>
            <a:r>
              <a:rPr lang="en-US" dirty="0">
                <a:cs typeface="Calibri"/>
              </a:rPr>
              <a:t>Based on the research we just discussed, it was determined to focus our Autism Clinic towards our younger population and we are serving children 2 through 5 years of age at this time.</a:t>
            </a:r>
          </a:p>
          <a:p>
            <a:endParaRPr lang="en-US" dirty="0"/>
          </a:p>
          <a:p>
            <a:r>
              <a:rPr lang="en-US" dirty="0"/>
              <a:t>Our autism diagnostic clinic officially began in September of 2022.  Prior to that was almost a year of prep work, including understanding the areas of need, gathering materials and personnel, discovering the billing process, reaching out to local pediatricians, and determining the costs. Which is what we are here to share!</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801BC6-22BE-4CF7-BADD-7F636960490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a:extLst>
              <a:ext uri="{FF2B5EF4-FFF2-40B4-BE49-F238E27FC236}">
                <a16:creationId xmlns:a16="http://schemas.microsoft.com/office/drawing/2014/main" id="{F1B5021B-2B49-4BA7-BCEF-E4A511C70E4C}"/>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Date Placeholder 6">
            <a:extLst>
              <a:ext uri="{FF2B5EF4-FFF2-40B4-BE49-F238E27FC236}">
                <a16:creationId xmlns:a16="http://schemas.microsoft.com/office/drawing/2014/main" id="{A19AEFC7-D6F9-49A6-B007-3DED612ACA5E}"/>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38207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 name="Group 13"/>
          <p:cNvGrpSpPr/>
          <p:nvPr/>
        </p:nvGrpSpPr>
        <p:grpSpPr>
          <a:xfrm>
            <a:off x="-1588" y="0"/>
            <a:ext cx="12193588" cy="6861555"/>
            <a:chOff x="-1588" y="0"/>
            <a:chExt cx="12193588" cy="6861555"/>
          </a:xfrm>
        </p:grpSpPr>
        <p:sp>
          <p:nvSpPr>
            <p:cNvPr id="9" name="Rectangle 8"/>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a:prstGeom prst="rect">
            <a:avLst/>
          </a:prstGeo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tx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158984" y="1792224"/>
            <a:ext cx="990599" cy="304799"/>
          </a:xfrm>
        </p:spPr>
        <p:txBody>
          <a:bodyPr/>
          <a:lstStyle>
            <a:lvl1pPr algn="l">
              <a:defRPr b="0">
                <a:solidFill>
                  <a:schemeClr val="bg1"/>
                </a:solidFill>
              </a:defRPr>
            </a:lvl1pPr>
          </a:lstStyle>
          <a:p>
            <a:fld id="{57592D20-E46E-47D3-AB01-BA558263979D}" type="datetimeFigureOut">
              <a:rPr lang="en-US" smtClean="0"/>
              <a:t>10/1/2024</a:t>
            </a:fld>
            <a:endParaRPr lang="en-US"/>
          </a:p>
        </p:txBody>
      </p:sp>
      <p:sp>
        <p:nvSpPr>
          <p:cNvPr id="5" name="Footer Placeholder 4"/>
          <p:cNvSpPr>
            <a:spLocks noGrp="1"/>
          </p:cNvSpPr>
          <p:nvPr>
            <p:ph type="ftr" sz="quarter" idx="11"/>
          </p:nvPr>
        </p:nvSpPr>
        <p:spPr>
          <a:xfrm rot="5400000">
            <a:off x="8951976" y="3227832"/>
            <a:ext cx="3867912" cy="310896"/>
          </a:xfrm>
        </p:spPr>
        <p:txBody>
          <a:bodyPr/>
          <a:lstStyle>
            <a:lvl1pPr>
              <a:defRPr sz="1000" b="0">
                <a:solidFill>
                  <a:schemeClr val="bg1"/>
                </a:solidFill>
              </a:defRPr>
            </a:lvl1pPr>
          </a:lstStyle>
          <a:p>
            <a:endParaRPr lang="en-US"/>
          </a:p>
        </p:txBody>
      </p:sp>
      <p:sp>
        <p:nvSpPr>
          <p:cNvPr id="8" name="Rectangle 7"/>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F8B4B0F1-2E34-45EF-B6F1-DD01F1415A17}" type="slidenum">
              <a:rPr lang="en-US" smtClean="0"/>
              <a:t>‹#›</a:t>
            </a:fld>
            <a:endParaRPr lang="en-US"/>
          </a:p>
        </p:txBody>
      </p:sp>
    </p:spTree>
    <p:extLst>
      <p:ext uri="{BB962C8B-B14F-4D97-AF65-F5344CB8AC3E}">
        <p14:creationId xmlns:p14="http://schemas.microsoft.com/office/powerpoint/2010/main" val="1043342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7" y="4969927"/>
            <a:ext cx="8825657" cy="566738"/>
          </a:xfrm>
          <a:prstGeom prst="rect">
            <a:avLst/>
          </a:prstGeo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7" y="5536665"/>
            <a:ext cx="8825656" cy="493712"/>
          </a:xfrm>
        </p:spPr>
        <p:txBody>
          <a:bodyPr>
            <a:normAutofit/>
          </a:bodyPr>
          <a:lstStyle>
            <a:lvl1pPr marL="0" indent="0">
              <a:buNone/>
              <a:defRPr sz="12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7592D20-E46E-47D3-AB01-BA558263979D}" type="datetimeFigureOut">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8B4B0F1-2E34-45EF-B6F1-DD01F1415A17}" type="slidenum">
              <a:rPr lang="en-US" smtClean="0"/>
              <a:t>‹#›</a:t>
            </a:fld>
            <a:endParaRPr lang="en-US"/>
          </a:p>
        </p:txBody>
      </p:sp>
    </p:spTree>
    <p:extLst>
      <p:ext uri="{BB962C8B-B14F-4D97-AF65-F5344CB8AC3E}">
        <p14:creationId xmlns:p14="http://schemas.microsoft.com/office/powerpoint/2010/main" val="396377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0" name="Rectangle 9"/>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0704"/>
            <a:ext cx="8833104" cy="1371600"/>
          </a:xfrm>
          <a:prstGeom prst="rect">
            <a:avLst/>
          </a:prstGeom>
        </p:spPr>
        <p:txBody>
          <a:bodyPr anchor="ctr" anchorCtr="0"/>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2144" y="3547872"/>
            <a:ext cx="8825659" cy="2478024"/>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57592D20-E46E-47D3-AB01-BA558263979D}"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8B4B0F1-2E34-45EF-B6F1-DD01F1415A17}" type="slidenum">
              <a:rPr lang="en-US" smtClean="0"/>
              <a:t>‹#›</a:t>
            </a:fld>
            <a:endParaRPr lang="en-US"/>
          </a:p>
        </p:txBody>
      </p:sp>
    </p:spTree>
    <p:extLst>
      <p:ext uri="{BB962C8B-B14F-4D97-AF65-F5344CB8AC3E}">
        <p14:creationId xmlns:p14="http://schemas.microsoft.com/office/powerpoint/2010/main" val="2726410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1588" y="0"/>
            <a:ext cx="12193588" cy="6861555"/>
            <a:chOff x="-1588" y="0"/>
            <a:chExt cx="12193588" cy="6861555"/>
          </a:xfrm>
        </p:grpSpPr>
        <p:sp>
          <p:nvSpPr>
            <p:cNvPr id="16" name="Rectangle 15"/>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Oval 17"/>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TextBox 11"/>
          <p:cNvSpPr txBox="1"/>
          <p:nvPr/>
        </p:nvSpPr>
        <p:spPr bwMode="gray">
          <a:xfrm>
            <a:off x="898295" y="596767"/>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15" name="TextBox 14"/>
          <p:cNvSpPr txBox="1"/>
          <p:nvPr/>
        </p:nvSpPr>
        <p:spPr bwMode="gray">
          <a:xfrm>
            <a:off x="9715063" y="2629300"/>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2" name="Title 1"/>
          <p:cNvSpPr>
            <a:spLocks noGrp="1"/>
          </p:cNvSpPr>
          <p:nvPr>
            <p:ph type="title"/>
          </p:nvPr>
        </p:nvSpPr>
        <p:spPr>
          <a:xfrm>
            <a:off x="1574801" y="980517"/>
            <a:ext cx="8460983" cy="2698249"/>
          </a:xfrm>
          <a:prstGeom prst="rect">
            <a:avLst/>
          </a:prstGeom>
        </p:spPr>
        <p:txBody>
          <a:bodyPr anchor="ctr" anchorCtr="0"/>
          <a:lstStyle>
            <a:lvl1pPr>
              <a:defRPr sz="4000"/>
            </a:lvl1pPr>
          </a:lstStyle>
          <a:p>
            <a:r>
              <a:rPr lang="en-US"/>
              <a:t>Click to edit Master title style</a:t>
            </a:r>
            <a:endParaRPr lang="en-US" dirty="0"/>
          </a:p>
        </p:txBody>
      </p:sp>
      <p:sp>
        <p:nvSpPr>
          <p:cNvPr id="11" name="Text Placeholder 3"/>
          <p:cNvSpPr>
            <a:spLocks noGrp="1"/>
          </p:cNvSpPr>
          <p:nvPr>
            <p:ph type="body" sz="half" idx="14"/>
          </p:nvPr>
        </p:nvSpPr>
        <p:spPr bwMode="gray">
          <a:xfrm>
            <a:off x="1945945" y="3679987"/>
            <a:ext cx="7725772" cy="342174"/>
          </a:xfrm>
        </p:spPr>
        <p:txBody>
          <a:bodyPr vert="horz" lIns="91440" tIns="45720" rIns="91440" bIns="45720" rtlCol="0" anchor="t">
            <a:normAutofit/>
          </a:bodyPr>
          <a:lstStyle>
            <a:lvl1pPr>
              <a:buNone/>
              <a:defRPr lang="en-US" sz="1400" cap="small" dirty="0">
                <a:solidFill>
                  <a:schemeClr val="tx2">
                    <a:lumMod val="40000"/>
                    <a:lumOff val="60000"/>
                  </a:schemeClr>
                </a:solidFill>
                <a:latin typeface="+mn-lt"/>
              </a:defRPr>
            </a:lvl1pPr>
          </a:lstStyle>
          <a:p>
            <a:pPr marL="0" lvl="0" indent="0">
              <a:buNone/>
            </a:pPr>
            <a:r>
              <a:rPr lang="en-US"/>
              <a:t>Edit Master text styles</a:t>
            </a:r>
          </a:p>
        </p:txBody>
      </p:sp>
      <p:sp>
        <p:nvSpPr>
          <p:cNvPr id="10" name="Text Placeholder 3"/>
          <p:cNvSpPr>
            <a:spLocks noGrp="1"/>
          </p:cNvSpPr>
          <p:nvPr>
            <p:ph type="body" sz="half" idx="2"/>
          </p:nvPr>
        </p:nvSpPr>
        <p:spPr>
          <a:xfrm>
            <a:off x="1154954" y="5029198"/>
            <a:ext cx="8825659" cy="997858"/>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57592D20-E46E-47D3-AB01-BA558263979D}"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23" name="Rectangle 2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8B4B0F1-2E34-45EF-B6F1-DD01F1415A17}" type="slidenum">
              <a:rPr lang="en-US" smtClean="0"/>
              <a:t>‹#›</a:t>
            </a:fld>
            <a:endParaRPr lang="en-US"/>
          </a:p>
        </p:txBody>
      </p:sp>
    </p:spTree>
    <p:extLst>
      <p:ext uri="{BB962C8B-B14F-4D97-AF65-F5344CB8AC3E}">
        <p14:creationId xmlns:p14="http://schemas.microsoft.com/office/powerpoint/2010/main" val="881090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3525"/>
            <a:ext cx="8865623" cy="1819656"/>
          </a:xfrm>
          <a:prstGeom prst="rect">
            <a:avLst/>
          </a:prstGeo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9200"/>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592D20-E46E-47D3-AB01-BA558263979D}"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8B4B0F1-2E34-45EF-B6F1-DD01F1415A17}" type="slidenum">
              <a:rPr lang="en-US" smtClean="0"/>
              <a:t>‹#›</a:t>
            </a:fld>
            <a:endParaRPr lang="en-US"/>
          </a:p>
        </p:txBody>
      </p:sp>
    </p:spTree>
    <p:extLst>
      <p:ext uri="{BB962C8B-B14F-4D97-AF65-F5344CB8AC3E}">
        <p14:creationId xmlns:p14="http://schemas.microsoft.com/office/powerpoint/2010/main" val="1531029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312916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4" y="3179764"/>
            <a:ext cx="3129168"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5380"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79764"/>
            <a:ext cx="3145380"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6700" y="2595032"/>
            <a:ext cx="3161029" cy="58473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6700" y="3179764"/>
            <a:ext cx="3161029"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384991" y="2603500"/>
            <a:ext cx="32564"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5824" y="2603500"/>
            <a:ext cx="0"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57592D20-E46E-47D3-AB01-BA558263979D}" type="datetimeFigureOut">
              <a:rPr lang="en-US" smtClean="0"/>
              <a:t>10/1/2024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B4B0F1-2E34-45EF-B6F1-DD01F1415A17}" type="slidenum">
              <a:rPr lang="en-US" smtClean="0"/>
              <a:t>‹#›</a:t>
            </a:fld>
            <a:endParaRPr lang="en-US"/>
          </a:p>
        </p:txBody>
      </p:sp>
    </p:spTree>
    <p:extLst>
      <p:ext uri="{BB962C8B-B14F-4D97-AF65-F5344CB8AC3E}">
        <p14:creationId xmlns:p14="http://schemas.microsoft.com/office/powerpoint/2010/main" val="1349584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nchor="ctr" anchorCtr="0"/>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5"/>
            <a:ext cx="3050438" cy="57626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1334552" y="2610916"/>
            <a:ext cx="2691242" cy="158409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7"/>
            <a:ext cx="3050438"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474846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09108"/>
            <a:ext cx="3050438" cy="91257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3433"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3" y="5109107"/>
            <a:ext cx="3050438" cy="91794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384245" y="2603500"/>
            <a:ext cx="1"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7352" y="2603500"/>
            <a:ext cx="0"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57592D20-E46E-47D3-AB01-BA558263979D}" type="datetimeFigureOut">
              <a:rPr lang="en-US" smtClean="0"/>
              <a:t>10/1/2024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B4B0F1-2E34-45EF-B6F1-DD01F1415A17}" type="slidenum">
              <a:rPr lang="en-US" smtClean="0"/>
              <a:t>‹#›</a:t>
            </a:fld>
            <a:endParaRPr lang="en-US"/>
          </a:p>
        </p:txBody>
      </p:sp>
    </p:spTree>
    <p:extLst>
      <p:ext uri="{BB962C8B-B14F-4D97-AF65-F5344CB8AC3E}">
        <p14:creationId xmlns:p14="http://schemas.microsoft.com/office/powerpoint/2010/main" val="1107513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595033"/>
            <a:ext cx="8825659" cy="3424768"/>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592D20-E46E-47D3-AB01-BA558263979D}"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B4B0F1-2E34-45EF-B6F1-DD01F1415A17}" type="slidenum">
              <a:rPr lang="en-US" smtClean="0"/>
              <a:t>‹#›</a:t>
            </a:fld>
            <a:endParaRPr lang="en-US"/>
          </a:p>
        </p:txBody>
      </p:sp>
    </p:spTree>
    <p:extLst>
      <p:ext uri="{BB962C8B-B14F-4D97-AF65-F5344CB8AC3E}">
        <p14:creationId xmlns:p14="http://schemas.microsoft.com/office/powerpoint/2010/main" val="1925624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p:cNvGrpSpPr/>
          <p:nvPr/>
        </p:nvGrpSpPr>
        <p:grpSpPr>
          <a:xfrm>
            <a:off x="-1588" y="0"/>
            <a:ext cx="12193588" cy="6861555"/>
            <a:chOff x="-1588" y="0"/>
            <a:chExt cx="12193588" cy="6861555"/>
          </a:xfrm>
        </p:grpSpPr>
        <p:sp>
          <p:nvSpPr>
            <p:cNvPr id="15" name="Rectangle 14"/>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6"/>
            <a:ext cx="1441567" cy="4748591"/>
          </a:xfrm>
          <a:prstGeom prst="rect">
            <a:avLst/>
          </a:prstGeo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5"/>
            <a:ext cx="6256025" cy="474859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592D20-E46E-47D3-AB01-BA558263979D}"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20" name="Rectangle 1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8B4B0F1-2E34-45EF-B6F1-DD01F1415A17}" type="slidenum">
              <a:rPr lang="en-US" smtClean="0"/>
              <a:t>‹#›</a:t>
            </a:fld>
            <a:endParaRPr lang="en-US"/>
          </a:p>
        </p:txBody>
      </p:sp>
    </p:spTree>
    <p:extLst>
      <p:ext uri="{BB962C8B-B14F-4D97-AF65-F5344CB8AC3E}">
        <p14:creationId xmlns:p14="http://schemas.microsoft.com/office/powerpoint/2010/main" val="3125015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Page">
    <p:spTree>
      <p:nvGrpSpPr>
        <p:cNvPr id="1" name=""/>
        <p:cNvGrpSpPr/>
        <p:nvPr/>
      </p:nvGrpSpPr>
      <p:grpSpPr>
        <a:xfrm>
          <a:off x="0" y="0"/>
          <a:ext cx="0" cy="0"/>
          <a:chOff x="0" y="0"/>
          <a:chExt cx="0" cy="0"/>
        </a:xfrm>
      </p:grpSpPr>
      <p:sp>
        <p:nvSpPr>
          <p:cNvPr id="18" name="Picture Placeholder 2">
            <a:extLst>
              <a:ext uri="{FF2B5EF4-FFF2-40B4-BE49-F238E27FC236}">
                <a16:creationId xmlns:a16="http://schemas.microsoft.com/office/drawing/2014/main" id="{AEA05626-6D69-48EA-BD1F-5ECAB52F0133}"/>
              </a:ext>
            </a:extLst>
          </p:cNvPr>
          <p:cNvSpPr>
            <a:spLocks noGrp="1"/>
          </p:cNvSpPr>
          <p:nvPr>
            <p:ph type="pic" sz="quarter" idx="18"/>
          </p:nvPr>
        </p:nvSpPr>
        <p:spPr>
          <a:xfrm>
            <a:off x="9419769" y="989471"/>
            <a:ext cx="2293257" cy="3802108"/>
          </a:xfrm>
        </p:spPr>
        <p:txBody>
          <a:bodyPr anchor="ctr">
            <a:normAutofit/>
          </a:bodyPr>
          <a:lstStyle>
            <a:lvl1pPr marL="0" indent="0" algn="ctr">
              <a:buNone/>
              <a:defRPr sz="1200"/>
            </a:lvl1pPr>
          </a:lstStyle>
          <a:p>
            <a:endParaRPr lang="en-US" dirty="0"/>
          </a:p>
        </p:txBody>
      </p:sp>
      <p:sp>
        <p:nvSpPr>
          <p:cNvPr id="19" name="Picture Placeholder 2">
            <a:extLst>
              <a:ext uri="{FF2B5EF4-FFF2-40B4-BE49-F238E27FC236}">
                <a16:creationId xmlns:a16="http://schemas.microsoft.com/office/drawing/2014/main" id="{83BE6417-40B0-4974-BF67-47AEA0AD218E}"/>
              </a:ext>
            </a:extLst>
          </p:cNvPr>
          <p:cNvSpPr>
            <a:spLocks noGrp="1"/>
          </p:cNvSpPr>
          <p:nvPr>
            <p:ph type="pic" sz="quarter" idx="19"/>
          </p:nvPr>
        </p:nvSpPr>
        <p:spPr>
          <a:xfrm>
            <a:off x="6981369" y="974322"/>
            <a:ext cx="2293257" cy="3802108"/>
          </a:xfrm>
        </p:spPr>
        <p:txBody>
          <a:bodyPr anchor="ctr">
            <a:normAutofit/>
          </a:bodyPr>
          <a:lstStyle>
            <a:lvl1pPr marL="0" indent="0" algn="ctr">
              <a:buNone/>
              <a:defRPr sz="1200"/>
            </a:lvl1pPr>
          </a:lstStyle>
          <a:p>
            <a:endParaRPr lang="en-US" dirty="0"/>
          </a:p>
        </p:txBody>
      </p:sp>
      <p:sp>
        <p:nvSpPr>
          <p:cNvPr id="20" name="Picture Placeholder 2">
            <a:extLst>
              <a:ext uri="{FF2B5EF4-FFF2-40B4-BE49-F238E27FC236}">
                <a16:creationId xmlns:a16="http://schemas.microsoft.com/office/drawing/2014/main" id="{C08CD0C1-7389-4C31-AF4F-3B8C85CB26AC}"/>
              </a:ext>
            </a:extLst>
          </p:cNvPr>
          <p:cNvSpPr>
            <a:spLocks noGrp="1"/>
          </p:cNvSpPr>
          <p:nvPr>
            <p:ph type="pic" sz="quarter" idx="20"/>
          </p:nvPr>
        </p:nvSpPr>
        <p:spPr>
          <a:xfrm>
            <a:off x="4542969" y="974322"/>
            <a:ext cx="2293257" cy="3802108"/>
          </a:xfrm>
        </p:spPr>
        <p:txBody>
          <a:bodyPr anchor="ctr">
            <a:normAutofit/>
          </a:bodyPr>
          <a:lstStyle>
            <a:lvl1pPr marL="0" indent="0" algn="ctr">
              <a:buNone/>
              <a:defRPr sz="1200"/>
            </a:lvl1pPr>
          </a:lstStyle>
          <a:p>
            <a:endParaRPr lang="en-US" dirty="0"/>
          </a:p>
        </p:txBody>
      </p:sp>
    </p:spTree>
    <p:extLst>
      <p:ext uri="{BB962C8B-B14F-4D97-AF65-F5344CB8AC3E}">
        <p14:creationId xmlns:p14="http://schemas.microsoft.com/office/powerpoint/2010/main" val="31795885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463B4-B1CA-ACE7-0F14-767FBBCA30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3704D4-724E-2C41-8422-03FFD4D7E7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CDBFDF-BBA4-F2AD-F47E-5A10B8A47FA0}"/>
              </a:ext>
            </a:extLst>
          </p:cNvPr>
          <p:cNvSpPr>
            <a:spLocks noGrp="1"/>
          </p:cNvSpPr>
          <p:nvPr>
            <p:ph type="dt" sz="half" idx="10"/>
          </p:nvPr>
        </p:nvSpPr>
        <p:spPr/>
        <p:txBody>
          <a:bodyPr/>
          <a:lstStyle/>
          <a:p>
            <a:fld id="{C06A1C02-9D95-4124-837E-46323A1E38A6}" type="datetimeFigureOut">
              <a:rPr lang="en-US" smtClean="0"/>
              <a:t>10/1/2024</a:t>
            </a:fld>
            <a:endParaRPr lang="en-US"/>
          </a:p>
        </p:txBody>
      </p:sp>
      <p:sp>
        <p:nvSpPr>
          <p:cNvPr id="5" name="Footer Placeholder 4">
            <a:extLst>
              <a:ext uri="{FF2B5EF4-FFF2-40B4-BE49-F238E27FC236}">
                <a16:creationId xmlns:a16="http://schemas.microsoft.com/office/drawing/2014/main" id="{072A97C5-F058-C3C4-A745-287284497E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09ACE-488B-72BE-8979-7EA4112FE946}"/>
              </a:ext>
            </a:extLst>
          </p:cNvPr>
          <p:cNvSpPr>
            <a:spLocks noGrp="1"/>
          </p:cNvSpPr>
          <p:nvPr>
            <p:ph type="sldNum" sz="quarter" idx="12"/>
          </p:nvPr>
        </p:nvSpPr>
        <p:spPr/>
        <p:txBody>
          <a:bodyPr/>
          <a:lstStyle/>
          <a:p>
            <a:fld id="{74626112-088A-43B0-AB56-5E843228D0E6}" type="slidenum">
              <a:rPr lang="en-US" smtClean="0"/>
              <a:t>‹#›</a:t>
            </a:fld>
            <a:endParaRPr lang="en-US"/>
          </a:p>
        </p:txBody>
      </p:sp>
    </p:spTree>
    <p:extLst>
      <p:ext uri="{BB962C8B-B14F-4D97-AF65-F5344CB8AC3E}">
        <p14:creationId xmlns:p14="http://schemas.microsoft.com/office/powerpoint/2010/main" val="3832446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9"/>
            <a:ext cx="8825659" cy="706964"/>
          </a:xfrm>
          <a:prstGeom prst="rect">
            <a:avLst/>
          </a:prstGeom>
        </p:spPr>
        <p:txBody>
          <a:bodyPr anchor="ct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592D20-E46E-47D3-AB01-BA558263979D}" type="datetimeFigureOut">
              <a:rPr lang="en-US" smtClean="0"/>
              <a:t>10/1/2024</a:t>
            </a:fld>
            <a:endParaRPr lang="en-US"/>
          </a:p>
        </p:txBody>
      </p:sp>
      <p:sp>
        <p:nvSpPr>
          <p:cNvPr id="5" name="Footer Placeholder 4"/>
          <p:cNvSpPr>
            <a:spLocks noGrp="1"/>
          </p:cNvSpPr>
          <p:nvPr>
            <p:ph type="ftr" sz="quarter" idx="11"/>
          </p:nvPr>
        </p:nvSpPr>
        <p:spPr/>
        <p:txBody>
          <a:bodyPr/>
          <a:lstStyle>
            <a:lvl1pPr>
              <a:defRPr sz="1000" b="1"/>
            </a:lvl1pPr>
          </a:lstStyle>
          <a:p>
            <a:endParaRPr lang="en-US"/>
          </a:p>
        </p:txBody>
      </p:sp>
      <p:sp>
        <p:nvSpPr>
          <p:cNvPr id="6" name="Slide Number Placeholder 5"/>
          <p:cNvSpPr>
            <a:spLocks noGrp="1"/>
          </p:cNvSpPr>
          <p:nvPr>
            <p:ph type="sldNum" sz="quarter" idx="12"/>
          </p:nvPr>
        </p:nvSpPr>
        <p:spPr/>
        <p:txBody>
          <a:bodyPr/>
          <a:lstStyle/>
          <a:p>
            <a:fld id="{F8B4B0F1-2E34-45EF-B6F1-DD01F1415A17}" type="slidenum">
              <a:rPr lang="en-US" smtClean="0"/>
              <a:t>‹#›</a:t>
            </a:fld>
            <a:endParaRPr lang="en-US"/>
          </a:p>
        </p:txBody>
      </p:sp>
    </p:spTree>
    <p:extLst>
      <p:ext uri="{BB962C8B-B14F-4D97-AF65-F5344CB8AC3E}">
        <p14:creationId xmlns:p14="http://schemas.microsoft.com/office/powerpoint/2010/main" val="32782870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F4245-8BAF-7793-F77D-5490C858AC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B595BC-3244-E907-8BB9-6DB4140D74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4E3991-A068-3B94-BB60-7ACCDC9DF98D}"/>
              </a:ext>
            </a:extLst>
          </p:cNvPr>
          <p:cNvSpPr>
            <a:spLocks noGrp="1"/>
          </p:cNvSpPr>
          <p:nvPr>
            <p:ph type="dt" sz="half" idx="10"/>
          </p:nvPr>
        </p:nvSpPr>
        <p:spPr/>
        <p:txBody>
          <a:bodyPr/>
          <a:lstStyle/>
          <a:p>
            <a:fld id="{C06A1C02-9D95-4124-837E-46323A1E38A6}" type="datetimeFigureOut">
              <a:rPr lang="en-US" smtClean="0"/>
              <a:t>10/1/2024</a:t>
            </a:fld>
            <a:endParaRPr lang="en-US"/>
          </a:p>
        </p:txBody>
      </p:sp>
      <p:sp>
        <p:nvSpPr>
          <p:cNvPr id="5" name="Footer Placeholder 4">
            <a:extLst>
              <a:ext uri="{FF2B5EF4-FFF2-40B4-BE49-F238E27FC236}">
                <a16:creationId xmlns:a16="http://schemas.microsoft.com/office/drawing/2014/main" id="{BBC2E547-3B40-3253-BC8D-9BCFF010D3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6AF9F5-54AE-A0C0-B84C-EC638BDA0370}"/>
              </a:ext>
            </a:extLst>
          </p:cNvPr>
          <p:cNvSpPr>
            <a:spLocks noGrp="1"/>
          </p:cNvSpPr>
          <p:nvPr>
            <p:ph type="sldNum" sz="quarter" idx="12"/>
          </p:nvPr>
        </p:nvSpPr>
        <p:spPr/>
        <p:txBody>
          <a:bodyPr/>
          <a:lstStyle/>
          <a:p>
            <a:fld id="{74626112-088A-43B0-AB56-5E843228D0E6}" type="slidenum">
              <a:rPr lang="en-US" smtClean="0"/>
              <a:t>‹#›</a:t>
            </a:fld>
            <a:endParaRPr lang="en-US"/>
          </a:p>
        </p:txBody>
      </p:sp>
    </p:spTree>
    <p:extLst>
      <p:ext uri="{BB962C8B-B14F-4D97-AF65-F5344CB8AC3E}">
        <p14:creationId xmlns:p14="http://schemas.microsoft.com/office/powerpoint/2010/main" val="21188437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C7301-A97B-F7F7-4E85-7E30D37CA7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D64D53-B2DA-C3B5-131E-5F788EF12D0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6F59BE-5603-BD54-DC95-0F0E94F1A3D4}"/>
              </a:ext>
            </a:extLst>
          </p:cNvPr>
          <p:cNvSpPr>
            <a:spLocks noGrp="1"/>
          </p:cNvSpPr>
          <p:nvPr>
            <p:ph type="dt" sz="half" idx="10"/>
          </p:nvPr>
        </p:nvSpPr>
        <p:spPr/>
        <p:txBody>
          <a:bodyPr/>
          <a:lstStyle/>
          <a:p>
            <a:fld id="{C06A1C02-9D95-4124-837E-46323A1E38A6}" type="datetimeFigureOut">
              <a:rPr lang="en-US" smtClean="0"/>
              <a:t>10/1/2024</a:t>
            </a:fld>
            <a:endParaRPr lang="en-US"/>
          </a:p>
        </p:txBody>
      </p:sp>
      <p:sp>
        <p:nvSpPr>
          <p:cNvPr id="5" name="Footer Placeholder 4">
            <a:extLst>
              <a:ext uri="{FF2B5EF4-FFF2-40B4-BE49-F238E27FC236}">
                <a16:creationId xmlns:a16="http://schemas.microsoft.com/office/drawing/2014/main" id="{5298350E-72AC-5C4F-17E3-30ED908352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8AD2CE-80ED-83D6-6551-C8C162DEB7FB}"/>
              </a:ext>
            </a:extLst>
          </p:cNvPr>
          <p:cNvSpPr>
            <a:spLocks noGrp="1"/>
          </p:cNvSpPr>
          <p:nvPr>
            <p:ph type="sldNum" sz="quarter" idx="12"/>
          </p:nvPr>
        </p:nvSpPr>
        <p:spPr/>
        <p:txBody>
          <a:bodyPr/>
          <a:lstStyle/>
          <a:p>
            <a:fld id="{74626112-088A-43B0-AB56-5E843228D0E6}" type="slidenum">
              <a:rPr lang="en-US" smtClean="0"/>
              <a:t>‹#›</a:t>
            </a:fld>
            <a:endParaRPr lang="en-US"/>
          </a:p>
        </p:txBody>
      </p:sp>
    </p:spTree>
    <p:extLst>
      <p:ext uri="{BB962C8B-B14F-4D97-AF65-F5344CB8AC3E}">
        <p14:creationId xmlns:p14="http://schemas.microsoft.com/office/powerpoint/2010/main" val="3751003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FABAD-BB59-AB6B-E9DB-A3742216FF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59950C-3FA5-7D1E-2D2F-5D6C508288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952A64-A86C-3AFF-0CF5-993E1F470B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85CFDC-3243-0773-65E9-8550EF70B497}"/>
              </a:ext>
            </a:extLst>
          </p:cNvPr>
          <p:cNvSpPr>
            <a:spLocks noGrp="1"/>
          </p:cNvSpPr>
          <p:nvPr>
            <p:ph type="dt" sz="half" idx="10"/>
          </p:nvPr>
        </p:nvSpPr>
        <p:spPr/>
        <p:txBody>
          <a:bodyPr/>
          <a:lstStyle/>
          <a:p>
            <a:fld id="{C06A1C02-9D95-4124-837E-46323A1E38A6}" type="datetimeFigureOut">
              <a:rPr lang="en-US" smtClean="0"/>
              <a:t>10/1/2024</a:t>
            </a:fld>
            <a:endParaRPr lang="en-US"/>
          </a:p>
        </p:txBody>
      </p:sp>
      <p:sp>
        <p:nvSpPr>
          <p:cNvPr id="6" name="Footer Placeholder 5">
            <a:extLst>
              <a:ext uri="{FF2B5EF4-FFF2-40B4-BE49-F238E27FC236}">
                <a16:creationId xmlns:a16="http://schemas.microsoft.com/office/drawing/2014/main" id="{139AB60B-EF4F-FE53-1A4D-1FBA0BD9FD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742889-6DAF-7657-9BCD-6EDAB12C4B11}"/>
              </a:ext>
            </a:extLst>
          </p:cNvPr>
          <p:cNvSpPr>
            <a:spLocks noGrp="1"/>
          </p:cNvSpPr>
          <p:nvPr>
            <p:ph type="sldNum" sz="quarter" idx="12"/>
          </p:nvPr>
        </p:nvSpPr>
        <p:spPr/>
        <p:txBody>
          <a:bodyPr/>
          <a:lstStyle/>
          <a:p>
            <a:fld id="{74626112-088A-43B0-AB56-5E843228D0E6}" type="slidenum">
              <a:rPr lang="en-US" smtClean="0"/>
              <a:t>‹#›</a:t>
            </a:fld>
            <a:endParaRPr lang="en-US"/>
          </a:p>
        </p:txBody>
      </p:sp>
    </p:spTree>
    <p:extLst>
      <p:ext uri="{BB962C8B-B14F-4D97-AF65-F5344CB8AC3E}">
        <p14:creationId xmlns:p14="http://schemas.microsoft.com/office/powerpoint/2010/main" val="12501536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8C2CA-FF79-0EF0-A84F-001C08CB5A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665440-FE55-8653-3CEE-7576928DCF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66C3A5-3E66-555C-76FC-216F82C0CC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A07621-8D29-94B8-2F60-2FD553B3EC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E1FC7B-37FC-11EE-48D3-B685D6FF51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4A7102-A72D-9FF3-BFAE-C2CF4AC8DDC7}"/>
              </a:ext>
            </a:extLst>
          </p:cNvPr>
          <p:cNvSpPr>
            <a:spLocks noGrp="1"/>
          </p:cNvSpPr>
          <p:nvPr>
            <p:ph type="dt" sz="half" idx="10"/>
          </p:nvPr>
        </p:nvSpPr>
        <p:spPr/>
        <p:txBody>
          <a:bodyPr/>
          <a:lstStyle/>
          <a:p>
            <a:fld id="{C06A1C02-9D95-4124-837E-46323A1E38A6}" type="datetimeFigureOut">
              <a:rPr lang="en-US" smtClean="0"/>
              <a:t>10/1/2024</a:t>
            </a:fld>
            <a:endParaRPr lang="en-US"/>
          </a:p>
        </p:txBody>
      </p:sp>
      <p:sp>
        <p:nvSpPr>
          <p:cNvPr id="8" name="Footer Placeholder 7">
            <a:extLst>
              <a:ext uri="{FF2B5EF4-FFF2-40B4-BE49-F238E27FC236}">
                <a16:creationId xmlns:a16="http://schemas.microsoft.com/office/drawing/2014/main" id="{C3FF0D91-9613-C860-00DF-BA3FED4D2B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A59DC-5A06-E8EB-D33E-83A643A8D778}"/>
              </a:ext>
            </a:extLst>
          </p:cNvPr>
          <p:cNvSpPr>
            <a:spLocks noGrp="1"/>
          </p:cNvSpPr>
          <p:nvPr>
            <p:ph type="sldNum" sz="quarter" idx="12"/>
          </p:nvPr>
        </p:nvSpPr>
        <p:spPr/>
        <p:txBody>
          <a:bodyPr/>
          <a:lstStyle/>
          <a:p>
            <a:fld id="{74626112-088A-43B0-AB56-5E843228D0E6}" type="slidenum">
              <a:rPr lang="en-US" smtClean="0"/>
              <a:t>‹#›</a:t>
            </a:fld>
            <a:endParaRPr lang="en-US"/>
          </a:p>
        </p:txBody>
      </p:sp>
    </p:spTree>
    <p:extLst>
      <p:ext uri="{BB962C8B-B14F-4D97-AF65-F5344CB8AC3E}">
        <p14:creationId xmlns:p14="http://schemas.microsoft.com/office/powerpoint/2010/main" val="18224548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A1350-8D34-A0CE-17FA-EF3D0AD961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401FAC-33A3-D213-23C1-341D3F6A3A2B}"/>
              </a:ext>
            </a:extLst>
          </p:cNvPr>
          <p:cNvSpPr>
            <a:spLocks noGrp="1"/>
          </p:cNvSpPr>
          <p:nvPr>
            <p:ph type="dt" sz="half" idx="10"/>
          </p:nvPr>
        </p:nvSpPr>
        <p:spPr/>
        <p:txBody>
          <a:bodyPr/>
          <a:lstStyle/>
          <a:p>
            <a:fld id="{C06A1C02-9D95-4124-837E-46323A1E38A6}" type="datetimeFigureOut">
              <a:rPr lang="en-US" smtClean="0"/>
              <a:t>10/1/2024</a:t>
            </a:fld>
            <a:endParaRPr lang="en-US"/>
          </a:p>
        </p:txBody>
      </p:sp>
      <p:sp>
        <p:nvSpPr>
          <p:cNvPr id="4" name="Footer Placeholder 3">
            <a:extLst>
              <a:ext uri="{FF2B5EF4-FFF2-40B4-BE49-F238E27FC236}">
                <a16:creationId xmlns:a16="http://schemas.microsoft.com/office/drawing/2014/main" id="{F6CE974F-FB68-C62F-1C7B-3791873844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9BD2CF-94BC-6AC9-F0F7-4144E4048833}"/>
              </a:ext>
            </a:extLst>
          </p:cNvPr>
          <p:cNvSpPr>
            <a:spLocks noGrp="1"/>
          </p:cNvSpPr>
          <p:nvPr>
            <p:ph type="sldNum" sz="quarter" idx="12"/>
          </p:nvPr>
        </p:nvSpPr>
        <p:spPr/>
        <p:txBody>
          <a:bodyPr/>
          <a:lstStyle/>
          <a:p>
            <a:fld id="{74626112-088A-43B0-AB56-5E843228D0E6}" type="slidenum">
              <a:rPr lang="en-US" smtClean="0"/>
              <a:t>‹#›</a:t>
            </a:fld>
            <a:endParaRPr lang="en-US"/>
          </a:p>
        </p:txBody>
      </p:sp>
    </p:spTree>
    <p:extLst>
      <p:ext uri="{BB962C8B-B14F-4D97-AF65-F5344CB8AC3E}">
        <p14:creationId xmlns:p14="http://schemas.microsoft.com/office/powerpoint/2010/main" val="38047366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37E3F2-57FB-C7BC-C899-035F0A7E89CC}"/>
              </a:ext>
            </a:extLst>
          </p:cNvPr>
          <p:cNvSpPr>
            <a:spLocks noGrp="1"/>
          </p:cNvSpPr>
          <p:nvPr>
            <p:ph type="dt" sz="half" idx="10"/>
          </p:nvPr>
        </p:nvSpPr>
        <p:spPr/>
        <p:txBody>
          <a:bodyPr/>
          <a:lstStyle/>
          <a:p>
            <a:fld id="{C06A1C02-9D95-4124-837E-46323A1E38A6}" type="datetimeFigureOut">
              <a:rPr lang="en-US" smtClean="0"/>
              <a:t>10/1/2024</a:t>
            </a:fld>
            <a:endParaRPr lang="en-US"/>
          </a:p>
        </p:txBody>
      </p:sp>
      <p:sp>
        <p:nvSpPr>
          <p:cNvPr id="3" name="Footer Placeholder 2">
            <a:extLst>
              <a:ext uri="{FF2B5EF4-FFF2-40B4-BE49-F238E27FC236}">
                <a16:creationId xmlns:a16="http://schemas.microsoft.com/office/drawing/2014/main" id="{1AB64ABC-3B6E-F57A-3E0A-E221D63D3E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8B0412-F380-9C4B-DB5A-EE4183F81B0C}"/>
              </a:ext>
            </a:extLst>
          </p:cNvPr>
          <p:cNvSpPr>
            <a:spLocks noGrp="1"/>
          </p:cNvSpPr>
          <p:nvPr>
            <p:ph type="sldNum" sz="quarter" idx="12"/>
          </p:nvPr>
        </p:nvSpPr>
        <p:spPr/>
        <p:txBody>
          <a:bodyPr/>
          <a:lstStyle/>
          <a:p>
            <a:fld id="{74626112-088A-43B0-AB56-5E843228D0E6}" type="slidenum">
              <a:rPr lang="en-US" smtClean="0"/>
              <a:t>‹#›</a:t>
            </a:fld>
            <a:endParaRPr lang="en-US"/>
          </a:p>
        </p:txBody>
      </p:sp>
    </p:spTree>
    <p:extLst>
      <p:ext uri="{BB962C8B-B14F-4D97-AF65-F5344CB8AC3E}">
        <p14:creationId xmlns:p14="http://schemas.microsoft.com/office/powerpoint/2010/main" val="14017663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FFE7B-2988-C429-7241-10202D4925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72C90F-C285-7918-F15F-2CD66845B2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F009AB-89F2-A493-D835-4C5A79DAB0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776BAC-D530-CF92-632F-3D7A877D2AFB}"/>
              </a:ext>
            </a:extLst>
          </p:cNvPr>
          <p:cNvSpPr>
            <a:spLocks noGrp="1"/>
          </p:cNvSpPr>
          <p:nvPr>
            <p:ph type="dt" sz="half" idx="10"/>
          </p:nvPr>
        </p:nvSpPr>
        <p:spPr/>
        <p:txBody>
          <a:bodyPr/>
          <a:lstStyle/>
          <a:p>
            <a:fld id="{C06A1C02-9D95-4124-837E-46323A1E38A6}" type="datetimeFigureOut">
              <a:rPr lang="en-US" smtClean="0"/>
              <a:t>10/1/2024</a:t>
            </a:fld>
            <a:endParaRPr lang="en-US"/>
          </a:p>
        </p:txBody>
      </p:sp>
      <p:sp>
        <p:nvSpPr>
          <p:cNvPr id="6" name="Footer Placeholder 5">
            <a:extLst>
              <a:ext uri="{FF2B5EF4-FFF2-40B4-BE49-F238E27FC236}">
                <a16:creationId xmlns:a16="http://schemas.microsoft.com/office/drawing/2014/main" id="{04C06764-EA8F-28FE-CB9D-83B2BF0875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8D3797-A2B4-2204-8AF2-03FD4609B1AD}"/>
              </a:ext>
            </a:extLst>
          </p:cNvPr>
          <p:cNvSpPr>
            <a:spLocks noGrp="1"/>
          </p:cNvSpPr>
          <p:nvPr>
            <p:ph type="sldNum" sz="quarter" idx="12"/>
          </p:nvPr>
        </p:nvSpPr>
        <p:spPr/>
        <p:txBody>
          <a:bodyPr/>
          <a:lstStyle/>
          <a:p>
            <a:fld id="{74626112-088A-43B0-AB56-5E843228D0E6}" type="slidenum">
              <a:rPr lang="en-US" smtClean="0"/>
              <a:t>‹#›</a:t>
            </a:fld>
            <a:endParaRPr lang="en-US"/>
          </a:p>
        </p:txBody>
      </p:sp>
    </p:spTree>
    <p:extLst>
      <p:ext uri="{BB962C8B-B14F-4D97-AF65-F5344CB8AC3E}">
        <p14:creationId xmlns:p14="http://schemas.microsoft.com/office/powerpoint/2010/main" val="14739884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E195D-641E-8F76-5CDC-0694F13331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A06DD7-A4AE-C7F9-9354-3FCDC5A40A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18BAA2-FFA2-3322-CB12-228C6B1EB9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21DAC2-62C4-58C5-6EEC-D768511ACAC3}"/>
              </a:ext>
            </a:extLst>
          </p:cNvPr>
          <p:cNvSpPr>
            <a:spLocks noGrp="1"/>
          </p:cNvSpPr>
          <p:nvPr>
            <p:ph type="dt" sz="half" idx="10"/>
          </p:nvPr>
        </p:nvSpPr>
        <p:spPr/>
        <p:txBody>
          <a:bodyPr/>
          <a:lstStyle/>
          <a:p>
            <a:fld id="{C06A1C02-9D95-4124-837E-46323A1E38A6}" type="datetimeFigureOut">
              <a:rPr lang="en-US" smtClean="0"/>
              <a:t>10/1/2024</a:t>
            </a:fld>
            <a:endParaRPr lang="en-US"/>
          </a:p>
        </p:txBody>
      </p:sp>
      <p:sp>
        <p:nvSpPr>
          <p:cNvPr id="6" name="Footer Placeholder 5">
            <a:extLst>
              <a:ext uri="{FF2B5EF4-FFF2-40B4-BE49-F238E27FC236}">
                <a16:creationId xmlns:a16="http://schemas.microsoft.com/office/drawing/2014/main" id="{17C135B1-0985-A6E5-3381-C6A0E9CBC5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46FF89-D613-195D-690B-6C4E2DDB83DE}"/>
              </a:ext>
            </a:extLst>
          </p:cNvPr>
          <p:cNvSpPr>
            <a:spLocks noGrp="1"/>
          </p:cNvSpPr>
          <p:nvPr>
            <p:ph type="sldNum" sz="quarter" idx="12"/>
          </p:nvPr>
        </p:nvSpPr>
        <p:spPr/>
        <p:txBody>
          <a:bodyPr/>
          <a:lstStyle/>
          <a:p>
            <a:fld id="{74626112-088A-43B0-AB56-5E843228D0E6}" type="slidenum">
              <a:rPr lang="en-US" smtClean="0"/>
              <a:t>‹#›</a:t>
            </a:fld>
            <a:endParaRPr lang="en-US"/>
          </a:p>
        </p:txBody>
      </p:sp>
    </p:spTree>
    <p:extLst>
      <p:ext uri="{BB962C8B-B14F-4D97-AF65-F5344CB8AC3E}">
        <p14:creationId xmlns:p14="http://schemas.microsoft.com/office/powerpoint/2010/main" val="30686261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42D2D-4B5E-0F8B-ED32-239513292E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DB572D-718D-9CBA-EFC0-AFACC2A84C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3024C-0B10-96CE-BDBD-8F456ADAF629}"/>
              </a:ext>
            </a:extLst>
          </p:cNvPr>
          <p:cNvSpPr>
            <a:spLocks noGrp="1"/>
          </p:cNvSpPr>
          <p:nvPr>
            <p:ph type="dt" sz="half" idx="10"/>
          </p:nvPr>
        </p:nvSpPr>
        <p:spPr/>
        <p:txBody>
          <a:bodyPr/>
          <a:lstStyle/>
          <a:p>
            <a:fld id="{C06A1C02-9D95-4124-837E-46323A1E38A6}" type="datetimeFigureOut">
              <a:rPr lang="en-US" smtClean="0"/>
              <a:t>10/1/2024</a:t>
            </a:fld>
            <a:endParaRPr lang="en-US"/>
          </a:p>
        </p:txBody>
      </p:sp>
      <p:sp>
        <p:nvSpPr>
          <p:cNvPr id="5" name="Footer Placeholder 4">
            <a:extLst>
              <a:ext uri="{FF2B5EF4-FFF2-40B4-BE49-F238E27FC236}">
                <a16:creationId xmlns:a16="http://schemas.microsoft.com/office/drawing/2014/main" id="{F3A8CAF3-AE98-0E78-D5FB-C3076AD8D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0097B9-2E8F-1B25-365A-3C033B869A36}"/>
              </a:ext>
            </a:extLst>
          </p:cNvPr>
          <p:cNvSpPr>
            <a:spLocks noGrp="1"/>
          </p:cNvSpPr>
          <p:nvPr>
            <p:ph type="sldNum" sz="quarter" idx="12"/>
          </p:nvPr>
        </p:nvSpPr>
        <p:spPr/>
        <p:txBody>
          <a:bodyPr/>
          <a:lstStyle/>
          <a:p>
            <a:fld id="{74626112-088A-43B0-AB56-5E843228D0E6}" type="slidenum">
              <a:rPr lang="en-US" smtClean="0"/>
              <a:t>‹#›</a:t>
            </a:fld>
            <a:endParaRPr lang="en-US"/>
          </a:p>
        </p:txBody>
      </p:sp>
    </p:spTree>
    <p:extLst>
      <p:ext uri="{BB962C8B-B14F-4D97-AF65-F5344CB8AC3E}">
        <p14:creationId xmlns:p14="http://schemas.microsoft.com/office/powerpoint/2010/main" val="1482020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688A91-4E00-18D6-4E74-A44FD3CF6D6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4FB7C5-38EA-D150-8860-9703C5D372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257F2D-2146-8851-768F-1E27F08E39BA}"/>
              </a:ext>
            </a:extLst>
          </p:cNvPr>
          <p:cNvSpPr>
            <a:spLocks noGrp="1"/>
          </p:cNvSpPr>
          <p:nvPr>
            <p:ph type="dt" sz="half" idx="10"/>
          </p:nvPr>
        </p:nvSpPr>
        <p:spPr/>
        <p:txBody>
          <a:bodyPr/>
          <a:lstStyle/>
          <a:p>
            <a:fld id="{C06A1C02-9D95-4124-837E-46323A1E38A6}" type="datetimeFigureOut">
              <a:rPr lang="en-US" smtClean="0"/>
              <a:t>10/1/2024</a:t>
            </a:fld>
            <a:endParaRPr lang="en-US"/>
          </a:p>
        </p:txBody>
      </p:sp>
      <p:sp>
        <p:nvSpPr>
          <p:cNvPr id="5" name="Footer Placeholder 4">
            <a:extLst>
              <a:ext uri="{FF2B5EF4-FFF2-40B4-BE49-F238E27FC236}">
                <a16:creationId xmlns:a16="http://schemas.microsoft.com/office/drawing/2014/main" id="{199FD597-DDDE-150F-70EB-ED8E80B376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A24E40-3C7A-ECF9-CFEE-7C2AE6D6D7F5}"/>
              </a:ext>
            </a:extLst>
          </p:cNvPr>
          <p:cNvSpPr>
            <a:spLocks noGrp="1"/>
          </p:cNvSpPr>
          <p:nvPr>
            <p:ph type="sldNum" sz="quarter" idx="12"/>
          </p:nvPr>
        </p:nvSpPr>
        <p:spPr/>
        <p:txBody>
          <a:bodyPr/>
          <a:lstStyle/>
          <a:p>
            <a:fld id="{74626112-088A-43B0-AB56-5E843228D0E6}" type="slidenum">
              <a:rPr lang="en-US" smtClean="0"/>
              <a:t>‹#›</a:t>
            </a:fld>
            <a:endParaRPr lang="en-US"/>
          </a:p>
        </p:txBody>
      </p:sp>
    </p:spTree>
    <p:extLst>
      <p:ext uri="{BB962C8B-B14F-4D97-AF65-F5344CB8AC3E}">
        <p14:creationId xmlns:p14="http://schemas.microsoft.com/office/powerpoint/2010/main" val="329132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9192"/>
            <a:ext cx="4343400" cy="2286000"/>
          </a:xfrm>
          <a:prstGeom prst="rect">
            <a:avLst/>
          </a:prstGeom>
        </p:spPr>
        <p:txBody>
          <a:bodyPr anchor="ctr" anchorCtr="0"/>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4576" y="2679192"/>
            <a:ext cx="3758184" cy="2286000"/>
          </a:xfrm>
        </p:spPr>
        <p:txBody>
          <a:bodyPr anchor="ctr" anchorCtr="0"/>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592D20-E46E-47D3-AB01-BA558263979D}" type="datetimeFigureOut">
              <a:rPr lang="en-US" smtClean="0"/>
              <a:t>10/1/2024</a:t>
            </a:fld>
            <a:endParaRPr lang="en-US"/>
          </a:p>
        </p:txBody>
      </p:sp>
      <p:sp>
        <p:nvSpPr>
          <p:cNvPr id="5" name="Footer Placeholder 4"/>
          <p:cNvSpPr>
            <a:spLocks noGrp="1"/>
          </p:cNvSpPr>
          <p:nvPr>
            <p:ph type="ftr" sz="quarter" idx="11"/>
          </p:nvPr>
        </p:nvSpPr>
        <p:spPr/>
        <p:txBody>
          <a:bodyPr/>
          <a:lstStyle>
            <a:lvl1pPr>
              <a:defRPr sz="1000" b="1"/>
            </a:lvl1pPr>
          </a:lstStyle>
          <a:p>
            <a:endParaRPr lang="en-US"/>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8B4B0F1-2E34-45EF-B6F1-DD01F1415A17}" type="slidenum">
              <a:rPr lang="en-US" smtClean="0"/>
              <a:t>‹#›</a:t>
            </a:fld>
            <a:endParaRPr lang="en-US"/>
          </a:p>
        </p:txBody>
      </p:sp>
    </p:spTree>
    <p:extLst>
      <p:ext uri="{BB962C8B-B14F-4D97-AF65-F5344CB8AC3E}">
        <p14:creationId xmlns:p14="http://schemas.microsoft.com/office/powerpoint/2010/main" val="37314293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61_Title Page">
    <p:spTree>
      <p:nvGrpSpPr>
        <p:cNvPr id="1" name=""/>
        <p:cNvGrpSpPr/>
        <p:nvPr/>
      </p:nvGrpSpPr>
      <p:grpSpPr>
        <a:xfrm>
          <a:off x="0" y="0"/>
          <a:ext cx="0" cy="0"/>
          <a:chOff x="0" y="0"/>
          <a:chExt cx="0" cy="0"/>
        </a:xfrm>
      </p:grpSpPr>
      <p:sp>
        <p:nvSpPr>
          <p:cNvPr id="31" name="Picture Placeholder 2">
            <a:extLst>
              <a:ext uri="{FF2B5EF4-FFF2-40B4-BE49-F238E27FC236}">
                <a16:creationId xmlns:a16="http://schemas.microsoft.com/office/drawing/2014/main" id="{7290D7BF-C9E7-4085-8809-6EA9842421DD}"/>
              </a:ext>
            </a:extLst>
          </p:cNvPr>
          <p:cNvSpPr>
            <a:spLocks noGrp="1"/>
          </p:cNvSpPr>
          <p:nvPr>
            <p:ph type="pic" sz="quarter" idx="17"/>
          </p:nvPr>
        </p:nvSpPr>
        <p:spPr>
          <a:xfrm>
            <a:off x="647700" y="649678"/>
            <a:ext cx="2656522" cy="2381830"/>
          </a:xfrm>
        </p:spPr>
        <p:txBody>
          <a:bodyPr anchor="ctr">
            <a:normAutofit/>
          </a:bodyPr>
          <a:lstStyle>
            <a:lvl1pPr marL="0" indent="0" algn="ctr">
              <a:buNone/>
              <a:defRPr sz="1200"/>
            </a:lvl1pPr>
          </a:lstStyle>
          <a:p>
            <a:endParaRPr lang="en-US" dirty="0"/>
          </a:p>
        </p:txBody>
      </p:sp>
      <p:sp>
        <p:nvSpPr>
          <p:cNvPr id="32" name="Picture Placeholder 2">
            <a:extLst>
              <a:ext uri="{FF2B5EF4-FFF2-40B4-BE49-F238E27FC236}">
                <a16:creationId xmlns:a16="http://schemas.microsoft.com/office/drawing/2014/main" id="{FF3CE213-BE3A-4F98-87B3-D3840975B7C1}"/>
              </a:ext>
            </a:extLst>
          </p:cNvPr>
          <p:cNvSpPr>
            <a:spLocks noGrp="1"/>
          </p:cNvSpPr>
          <p:nvPr>
            <p:ph type="pic" sz="quarter" idx="18"/>
          </p:nvPr>
        </p:nvSpPr>
        <p:spPr>
          <a:xfrm>
            <a:off x="3387456" y="646354"/>
            <a:ext cx="2656522" cy="2381830"/>
          </a:xfrm>
        </p:spPr>
        <p:txBody>
          <a:bodyPr anchor="ctr">
            <a:normAutofit/>
          </a:bodyPr>
          <a:lstStyle>
            <a:lvl1pPr marL="0" indent="0" algn="ctr">
              <a:buNone/>
              <a:defRPr sz="1200"/>
            </a:lvl1pPr>
          </a:lstStyle>
          <a:p>
            <a:endParaRPr lang="en-US" dirty="0"/>
          </a:p>
        </p:txBody>
      </p:sp>
      <p:sp>
        <p:nvSpPr>
          <p:cNvPr id="33" name="Picture Placeholder 2">
            <a:extLst>
              <a:ext uri="{FF2B5EF4-FFF2-40B4-BE49-F238E27FC236}">
                <a16:creationId xmlns:a16="http://schemas.microsoft.com/office/drawing/2014/main" id="{F40269E1-6CF0-4B70-961E-3D065A9F0BB4}"/>
              </a:ext>
            </a:extLst>
          </p:cNvPr>
          <p:cNvSpPr>
            <a:spLocks noGrp="1"/>
          </p:cNvSpPr>
          <p:nvPr>
            <p:ph type="pic" sz="quarter" idx="19"/>
          </p:nvPr>
        </p:nvSpPr>
        <p:spPr>
          <a:xfrm>
            <a:off x="6134149" y="646354"/>
            <a:ext cx="2656522" cy="2381830"/>
          </a:xfrm>
        </p:spPr>
        <p:txBody>
          <a:bodyPr anchor="ctr">
            <a:normAutofit/>
          </a:bodyPr>
          <a:lstStyle>
            <a:lvl1pPr marL="0" indent="0" algn="ctr">
              <a:buNone/>
              <a:defRPr sz="1200"/>
            </a:lvl1pPr>
          </a:lstStyle>
          <a:p>
            <a:endParaRPr lang="en-US" dirty="0"/>
          </a:p>
        </p:txBody>
      </p:sp>
      <p:sp>
        <p:nvSpPr>
          <p:cNvPr id="34" name="Picture Placeholder 2">
            <a:extLst>
              <a:ext uri="{FF2B5EF4-FFF2-40B4-BE49-F238E27FC236}">
                <a16:creationId xmlns:a16="http://schemas.microsoft.com/office/drawing/2014/main" id="{87D3B669-B68B-4DFC-9B09-A82486FDC114}"/>
              </a:ext>
            </a:extLst>
          </p:cNvPr>
          <p:cNvSpPr>
            <a:spLocks noGrp="1"/>
          </p:cNvSpPr>
          <p:nvPr>
            <p:ph type="pic" sz="quarter" idx="20"/>
          </p:nvPr>
        </p:nvSpPr>
        <p:spPr>
          <a:xfrm>
            <a:off x="8880841" y="646354"/>
            <a:ext cx="2656522" cy="2381830"/>
          </a:xfrm>
        </p:spPr>
        <p:txBody>
          <a:bodyPr anchor="ctr">
            <a:normAutofit/>
          </a:bodyPr>
          <a:lstStyle>
            <a:lvl1pPr marL="0" indent="0" algn="ctr">
              <a:buNone/>
              <a:defRPr sz="1200"/>
            </a:lvl1pPr>
          </a:lstStyle>
          <a:p>
            <a:endParaRPr lang="en-US" dirty="0"/>
          </a:p>
        </p:txBody>
      </p:sp>
      <p:sp>
        <p:nvSpPr>
          <p:cNvPr id="35" name="Picture Placeholder 2">
            <a:extLst>
              <a:ext uri="{FF2B5EF4-FFF2-40B4-BE49-F238E27FC236}">
                <a16:creationId xmlns:a16="http://schemas.microsoft.com/office/drawing/2014/main" id="{96DC61F4-9080-432C-8C94-B6FA6672DD68}"/>
              </a:ext>
            </a:extLst>
          </p:cNvPr>
          <p:cNvSpPr>
            <a:spLocks noGrp="1"/>
          </p:cNvSpPr>
          <p:nvPr>
            <p:ph type="pic" sz="quarter" idx="21"/>
          </p:nvPr>
        </p:nvSpPr>
        <p:spPr>
          <a:xfrm>
            <a:off x="647700" y="3107708"/>
            <a:ext cx="2656522" cy="2381830"/>
          </a:xfrm>
        </p:spPr>
        <p:txBody>
          <a:bodyPr anchor="ctr">
            <a:normAutofit/>
          </a:bodyPr>
          <a:lstStyle>
            <a:lvl1pPr marL="0" indent="0" algn="ctr">
              <a:buNone/>
              <a:defRPr sz="1200"/>
            </a:lvl1pPr>
          </a:lstStyle>
          <a:p>
            <a:endParaRPr lang="en-US" dirty="0"/>
          </a:p>
        </p:txBody>
      </p:sp>
      <p:sp>
        <p:nvSpPr>
          <p:cNvPr id="36" name="Picture Placeholder 2">
            <a:extLst>
              <a:ext uri="{FF2B5EF4-FFF2-40B4-BE49-F238E27FC236}">
                <a16:creationId xmlns:a16="http://schemas.microsoft.com/office/drawing/2014/main" id="{6F6022F4-5AC6-4778-8CD6-02A6369761AF}"/>
              </a:ext>
            </a:extLst>
          </p:cNvPr>
          <p:cNvSpPr>
            <a:spLocks noGrp="1"/>
          </p:cNvSpPr>
          <p:nvPr>
            <p:ph type="pic" sz="quarter" idx="22"/>
          </p:nvPr>
        </p:nvSpPr>
        <p:spPr>
          <a:xfrm>
            <a:off x="3387456" y="3104384"/>
            <a:ext cx="2656522" cy="2381830"/>
          </a:xfrm>
        </p:spPr>
        <p:txBody>
          <a:bodyPr anchor="ctr">
            <a:normAutofit/>
          </a:bodyPr>
          <a:lstStyle>
            <a:lvl1pPr marL="0" indent="0" algn="ctr">
              <a:buNone/>
              <a:defRPr sz="1200"/>
            </a:lvl1pPr>
          </a:lstStyle>
          <a:p>
            <a:endParaRPr lang="en-US" dirty="0"/>
          </a:p>
        </p:txBody>
      </p:sp>
      <p:sp>
        <p:nvSpPr>
          <p:cNvPr id="37" name="Picture Placeholder 2">
            <a:extLst>
              <a:ext uri="{FF2B5EF4-FFF2-40B4-BE49-F238E27FC236}">
                <a16:creationId xmlns:a16="http://schemas.microsoft.com/office/drawing/2014/main" id="{D2D502AA-F7E9-487B-B808-1A9AD1E4477E}"/>
              </a:ext>
            </a:extLst>
          </p:cNvPr>
          <p:cNvSpPr>
            <a:spLocks noGrp="1"/>
          </p:cNvSpPr>
          <p:nvPr>
            <p:ph type="pic" sz="quarter" idx="23"/>
          </p:nvPr>
        </p:nvSpPr>
        <p:spPr>
          <a:xfrm>
            <a:off x="6134149" y="3104384"/>
            <a:ext cx="2656522" cy="2381830"/>
          </a:xfrm>
        </p:spPr>
        <p:txBody>
          <a:bodyPr anchor="ctr">
            <a:normAutofit/>
          </a:bodyPr>
          <a:lstStyle>
            <a:lvl1pPr marL="0" indent="0" algn="ctr">
              <a:buNone/>
              <a:defRPr sz="1200"/>
            </a:lvl1pPr>
          </a:lstStyle>
          <a:p>
            <a:endParaRPr lang="en-US" dirty="0"/>
          </a:p>
        </p:txBody>
      </p:sp>
      <p:sp>
        <p:nvSpPr>
          <p:cNvPr id="38" name="Picture Placeholder 2">
            <a:extLst>
              <a:ext uri="{FF2B5EF4-FFF2-40B4-BE49-F238E27FC236}">
                <a16:creationId xmlns:a16="http://schemas.microsoft.com/office/drawing/2014/main" id="{B89C987A-610D-4EA4-B192-399B8CF2A8E8}"/>
              </a:ext>
            </a:extLst>
          </p:cNvPr>
          <p:cNvSpPr>
            <a:spLocks noGrp="1"/>
          </p:cNvSpPr>
          <p:nvPr>
            <p:ph type="pic" sz="quarter" idx="24"/>
          </p:nvPr>
        </p:nvSpPr>
        <p:spPr>
          <a:xfrm>
            <a:off x="8880841" y="3104384"/>
            <a:ext cx="2656522" cy="2381830"/>
          </a:xfrm>
        </p:spPr>
        <p:txBody>
          <a:bodyPr anchor="ctr">
            <a:normAutofit/>
          </a:bodyPr>
          <a:lstStyle>
            <a:lvl1pPr marL="0" indent="0" algn="ctr">
              <a:buNone/>
              <a:defRPr sz="1200"/>
            </a:lvl1pPr>
          </a:lstStyle>
          <a:p>
            <a:endParaRPr lang="en-US" dirty="0"/>
          </a:p>
        </p:txBody>
      </p:sp>
    </p:spTree>
    <p:extLst>
      <p:ext uri="{BB962C8B-B14F-4D97-AF65-F5344CB8AC3E}">
        <p14:creationId xmlns:p14="http://schemas.microsoft.com/office/powerpoint/2010/main" val="31516489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Title Page">
    <p:spTree>
      <p:nvGrpSpPr>
        <p:cNvPr id="1" name=""/>
        <p:cNvGrpSpPr/>
        <p:nvPr/>
      </p:nvGrpSpPr>
      <p:grpSpPr>
        <a:xfrm>
          <a:off x="0" y="0"/>
          <a:ext cx="0" cy="0"/>
          <a:chOff x="0" y="0"/>
          <a:chExt cx="0" cy="0"/>
        </a:xfrm>
      </p:grpSpPr>
      <p:sp>
        <p:nvSpPr>
          <p:cNvPr id="18" name="Picture Placeholder 2">
            <a:extLst>
              <a:ext uri="{FF2B5EF4-FFF2-40B4-BE49-F238E27FC236}">
                <a16:creationId xmlns:a16="http://schemas.microsoft.com/office/drawing/2014/main" id="{AEA05626-6D69-48EA-BD1F-5ECAB52F0133}"/>
              </a:ext>
            </a:extLst>
          </p:cNvPr>
          <p:cNvSpPr>
            <a:spLocks noGrp="1"/>
          </p:cNvSpPr>
          <p:nvPr>
            <p:ph type="pic" sz="quarter" idx="18"/>
          </p:nvPr>
        </p:nvSpPr>
        <p:spPr>
          <a:xfrm>
            <a:off x="9419769" y="989471"/>
            <a:ext cx="2293257" cy="3802108"/>
          </a:xfrm>
        </p:spPr>
        <p:txBody>
          <a:bodyPr anchor="ctr">
            <a:normAutofit/>
          </a:bodyPr>
          <a:lstStyle>
            <a:lvl1pPr marL="0" indent="0" algn="ctr">
              <a:buNone/>
              <a:defRPr sz="1200"/>
            </a:lvl1pPr>
          </a:lstStyle>
          <a:p>
            <a:endParaRPr lang="en-US" dirty="0"/>
          </a:p>
        </p:txBody>
      </p:sp>
      <p:sp>
        <p:nvSpPr>
          <p:cNvPr id="19" name="Picture Placeholder 2">
            <a:extLst>
              <a:ext uri="{FF2B5EF4-FFF2-40B4-BE49-F238E27FC236}">
                <a16:creationId xmlns:a16="http://schemas.microsoft.com/office/drawing/2014/main" id="{83BE6417-40B0-4974-BF67-47AEA0AD218E}"/>
              </a:ext>
            </a:extLst>
          </p:cNvPr>
          <p:cNvSpPr>
            <a:spLocks noGrp="1"/>
          </p:cNvSpPr>
          <p:nvPr>
            <p:ph type="pic" sz="quarter" idx="19"/>
          </p:nvPr>
        </p:nvSpPr>
        <p:spPr>
          <a:xfrm>
            <a:off x="6981369" y="974322"/>
            <a:ext cx="2293257" cy="3802108"/>
          </a:xfrm>
        </p:spPr>
        <p:txBody>
          <a:bodyPr anchor="ctr">
            <a:normAutofit/>
          </a:bodyPr>
          <a:lstStyle>
            <a:lvl1pPr marL="0" indent="0" algn="ctr">
              <a:buNone/>
              <a:defRPr sz="1200"/>
            </a:lvl1pPr>
          </a:lstStyle>
          <a:p>
            <a:endParaRPr lang="en-US" dirty="0"/>
          </a:p>
        </p:txBody>
      </p:sp>
      <p:sp>
        <p:nvSpPr>
          <p:cNvPr id="20" name="Picture Placeholder 2">
            <a:extLst>
              <a:ext uri="{FF2B5EF4-FFF2-40B4-BE49-F238E27FC236}">
                <a16:creationId xmlns:a16="http://schemas.microsoft.com/office/drawing/2014/main" id="{C08CD0C1-7389-4C31-AF4F-3B8C85CB26AC}"/>
              </a:ext>
            </a:extLst>
          </p:cNvPr>
          <p:cNvSpPr>
            <a:spLocks noGrp="1"/>
          </p:cNvSpPr>
          <p:nvPr>
            <p:ph type="pic" sz="quarter" idx="20"/>
          </p:nvPr>
        </p:nvSpPr>
        <p:spPr>
          <a:xfrm>
            <a:off x="4542969" y="974322"/>
            <a:ext cx="2293257" cy="3802108"/>
          </a:xfrm>
        </p:spPr>
        <p:txBody>
          <a:bodyPr anchor="ctr">
            <a:normAutofit/>
          </a:bodyPr>
          <a:lstStyle>
            <a:lvl1pPr marL="0" indent="0" algn="ctr">
              <a:buNone/>
              <a:defRPr sz="1200"/>
            </a:lvl1pPr>
          </a:lstStyle>
          <a:p>
            <a:endParaRPr lang="en-US" dirty="0"/>
          </a:p>
        </p:txBody>
      </p:sp>
    </p:spTree>
    <p:extLst>
      <p:ext uri="{BB962C8B-B14F-4D97-AF65-F5344CB8AC3E}">
        <p14:creationId xmlns:p14="http://schemas.microsoft.com/office/powerpoint/2010/main" val="4676315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3" y="969264"/>
            <a:ext cx="8825659" cy="704088"/>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8032"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76" y="2603500"/>
            <a:ext cx="4828032"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592D20-E46E-47D3-AB01-BA558263979D}" type="datetimeFigureOut">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B4B0F1-2E34-45EF-B6F1-DD01F1415A17}" type="slidenum">
              <a:rPr lang="en-US" smtClean="0"/>
              <a:t>‹#›</a:t>
            </a:fld>
            <a:endParaRPr lang="en-US"/>
          </a:p>
        </p:txBody>
      </p:sp>
    </p:spTree>
    <p:extLst>
      <p:ext uri="{BB962C8B-B14F-4D97-AF65-F5344CB8AC3E}">
        <p14:creationId xmlns:p14="http://schemas.microsoft.com/office/powerpoint/2010/main" val="1837080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54954" y="969264"/>
            <a:ext cx="8825659" cy="704088"/>
          </a:xfrm>
          <a:prstGeom prst="rect">
            <a:avLst/>
          </a:prstGeo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98448"/>
            <a:ext cx="4828032" cy="284378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76"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1" y="3187921"/>
            <a:ext cx="4825160" cy="285431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7592D20-E46E-47D3-AB01-BA558263979D}" type="datetimeFigureOut">
              <a:rPr lang="en-US" smtClean="0"/>
              <a:t>10/1/2024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B4B0F1-2E34-45EF-B6F1-DD01F1415A17}" type="slidenum">
              <a:rPr lang="en-US" smtClean="0"/>
              <a:t>‹#›</a:t>
            </a:fld>
            <a:endParaRPr lang="en-US"/>
          </a:p>
        </p:txBody>
      </p:sp>
    </p:spTree>
    <p:extLst>
      <p:ext uri="{BB962C8B-B14F-4D97-AF65-F5344CB8AC3E}">
        <p14:creationId xmlns:p14="http://schemas.microsoft.com/office/powerpoint/2010/main" val="3200250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52144" y="969264"/>
            <a:ext cx="8825659" cy="704088"/>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7592D20-E46E-47D3-AB01-BA558263979D}" type="datetimeFigureOut">
              <a:rPr lang="en-US" smtClean="0"/>
              <a:t>10/1/2024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B4B0F1-2E34-45EF-B6F1-DD01F1415A17}" type="slidenum">
              <a:rPr lang="en-US" smtClean="0"/>
              <a:t>‹#›</a:t>
            </a:fld>
            <a:endParaRPr lang="en-US"/>
          </a:p>
        </p:txBody>
      </p:sp>
    </p:spTree>
    <p:extLst>
      <p:ext uri="{BB962C8B-B14F-4D97-AF65-F5344CB8AC3E}">
        <p14:creationId xmlns:p14="http://schemas.microsoft.com/office/powerpoint/2010/main" val="190420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592D20-E46E-47D3-AB01-BA558263979D}" type="datetimeFigureOut">
              <a:rPr lang="en-US" smtClean="0"/>
              <a:t>10/1/2024</a:t>
            </a:fld>
            <a:endParaRPr lang="en-US"/>
          </a:p>
        </p:txBody>
      </p:sp>
      <p:sp>
        <p:nvSpPr>
          <p:cNvPr id="3" name="Footer Placeholder 2"/>
          <p:cNvSpPr>
            <a:spLocks noGrp="1"/>
          </p:cNvSpPr>
          <p:nvPr>
            <p:ph type="ftr" sz="quarter" idx="11"/>
          </p:nvPr>
        </p:nvSpPr>
        <p:spPr/>
        <p:txBody>
          <a:bodyPr/>
          <a:lstStyle/>
          <a:p>
            <a:endParaRPr lang="en-US"/>
          </a:p>
        </p:txBody>
      </p:sp>
      <p:sp>
        <p:nvSpPr>
          <p:cNvPr id="6" name="Rectangle 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F8B4B0F1-2E34-45EF-B6F1-DD01F1415A17}" type="slidenum">
              <a:rPr lang="en-US" smtClean="0"/>
              <a:t>‹#›</a:t>
            </a:fld>
            <a:endParaRPr lang="en-US"/>
          </a:p>
        </p:txBody>
      </p:sp>
    </p:spTree>
    <p:extLst>
      <p:ext uri="{BB962C8B-B14F-4D97-AF65-F5344CB8AC3E}">
        <p14:creationId xmlns:p14="http://schemas.microsoft.com/office/powerpoint/2010/main" val="2984156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3" y="1298448"/>
            <a:ext cx="2793159" cy="1597152"/>
          </a:xfrm>
          <a:prstGeom prst="rect">
            <a:avLst/>
          </a:prstGeo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79008" y="1447800"/>
            <a:ext cx="5195997"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3" y="3129280"/>
            <a:ext cx="2793159" cy="2895599"/>
          </a:xfrm>
        </p:spPr>
        <p:txBody>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7592D20-E46E-47D3-AB01-BA558263979D}" type="datetimeFigureOut">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8B4B0F1-2E34-45EF-B6F1-DD01F1415A17}" type="slidenum">
              <a:rPr lang="en-US" smtClean="0"/>
              <a:t>‹#›</a:t>
            </a:fld>
            <a:endParaRPr lang="en-US"/>
          </a:p>
        </p:txBody>
      </p:sp>
    </p:spTree>
    <p:extLst>
      <p:ext uri="{BB962C8B-B14F-4D97-AF65-F5344CB8AC3E}">
        <p14:creationId xmlns:p14="http://schemas.microsoft.com/office/powerpoint/2010/main" val="13509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a:prstGeom prst="rect">
            <a:avLst/>
          </a:prstGeo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7592D20-E46E-47D3-AB01-BA558263979D}" type="datetimeFigureOut">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8B4B0F1-2E34-45EF-B6F1-DD01F1415A17}" type="slidenum">
              <a:rPr lang="en-US" smtClean="0"/>
              <a:t>‹#›</a:t>
            </a:fld>
            <a:endParaRPr lang="en-US"/>
          </a:p>
        </p:txBody>
      </p:sp>
    </p:spTree>
    <p:extLst>
      <p:ext uri="{BB962C8B-B14F-4D97-AF65-F5344CB8AC3E}">
        <p14:creationId xmlns:p14="http://schemas.microsoft.com/office/powerpoint/2010/main" val="584694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0">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7"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0"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2760" y="6391656"/>
            <a:ext cx="990599" cy="304799"/>
          </a:xfrm>
          <a:prstGeom prst="rect">
            <a:avLst/>
          </a:prstGeom>
        </p:spPr>
        <p:txBody>
          <a:bodyPr vert="horz" lIns="91440" tIns="45720" rIns="91440" bIns="45720" rtlCol="0" anchor="ctr" anchorCtr="0"/>
          <a:lstStyle>
            <a:lvl1pPr algn="r">
              <a:defRPr sz="1000" b="1" i="0">
                <a:solidFill>
                  <a:schemeClr val="accent1"/>
                </a:solidFill>
              </a:defRPr>
            </a:lvl1pPr>
          </a:lstStyle>
          <a:p>
            <a:fld id="{57592D20-E46E-47D3-AB01-BA558263979D}" type="datetimeFigureOut">
              <a:rPr lang="en-US" smtClean="0"/>
              <a:t>10/1/2024</a:t>
            </a:fld>
            <a:endParaRPr lang="en-US"/>
          </a:p>
        </p:txBody>
      </p:sp>
      <p:sp>
        <p:nvSpPr>
          <p:cNvPr id="5" name="Footer Placeholder 4"/>
          <p:cNvSpPr>
            <a:spLocks noGrp="1"/>
          </p:cNvSpPr>
          <p:nvPr>
            <p:ph type="ftr" sz="quarter" idx="3"/>
          </p:nvPr>
        </p:nvSpPr>
        <p:spPr>
          <a:xfrm>
            <a:off x="557784" y="6391656"/>
            <a:ext cx="3867912" cy="310896"/>
          </a:xfrm>
          <a:prstGeom prst="rect">
            <a:avLst/>
          </a:prstGeom>
        </p:spPr>
        <p:txBody>
          <a:bodyPr vert="horz" lIns="91440" tIns="45720" rIns="91440" bIns="45720" rtlCol="0" anchor="ctr" anchorCtr="0"/>
          <a:lstStyle>
            <a:lvl1pPr algn="l">
              <a:defRPr sz="1000" b="1" i="0">
                <a:solidFill>
                  <a:schemeClr val="accent1"/>
                </a:solidFill>
              </a:defRPr>
            </a:lvl1pPr>
          </a:lstStyle>
          <a:p>
            <a:endParaRPr lang="en-US"/>
          </a:p>
        </p:txBody>
      </p:sp>
      <p:sp>
        <p:nvSpPr>
          <p:cNvPr id="29" name="Rectangle 2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F8B4B0F1-2E34-45EF-B6F1-DD01F1415A17}" type="slidenum">
              <a:rPr lang="en-US" smtClean="0"/>
              <a:t>‹#›</a:t>
            </a:fld>
            <a:endParaRPr lang="en-US"/>
          </a:p>
        </p:txBody>
      </p:sp>
    </p:spTree>
    <p:extLst>
      <p:ext uri="{BB962C8B-B14F-4D97-AF65-F5344CB8AC3E}">
        <p14:creationId xmlns:p14="http://schemas.microsoft.com/office/powerpoint/2010/main" val="172309636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28" r:id="rId18"/>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12058F-B8B6-3B3E-8564-101CEFEAB2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B69B9F-B492-5DFD-9581-2437C2C1B7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A1A10A-411B-EB80-376E-10DB79B3FA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06A1C02-9D95-4124-837E-46323A1E38A6}" type="datetimeFigureOut">
              <a:rPr lang="en-US" smtClean="0"/>
              <a:t>10/1/2024</a:t>
            </a:fld>
            <a:endParaRPr lang="en-US"/>
          </a:p>
        </p:txBody>
      </p:sp>
      <p:sp>
        <p:nvSpPr>
          <p:cNvPr id="5" name="Footer Placeholder 4">
            <a:extLst>
              <a:ext uri="{FF2B5EF4-FFF2-40B4-BE49-F238E27FC236}">
                <a16:creationId xmlns:a16="http://schemas.microsoft.com/office/drawing/2014/main" id="{4401390E-B07B-FC96-25B9-4C5CB3BE98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7870AAE-029D-DDDD-6B5A-72AA0D27F4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4626112-088A-43B0-AB56-5E843228D0E6}" type="slidenum">
              <a:rPr lang="en-US" smtClean="0"/>
              <a:t>‹#›</a:t>
            </a:fld>
            <a:endParaRPr lang="en-US"/>
          </a:p>
        </p:txBody>
      </p:sp>
    </p:spTree>
    <p:extLst>
      <p:ext uri="{BB962C8B-B14F-4D97-AF65-F5344CB8AC3E}">
        <p14:creationId xmlns:p14="http://schemas.microsoft.com/office/powerpoint/2010/main" val="347398031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g"/><Relationship Id="rId7" Type="http://schemas.openxmlformats.org/officeDocument/2006/relationships/image" Target="cid:C8E76789-F267-4152-8F37-46400CAFFE7D"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autismsociety.org/the-autism-experience/"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hyperlink" Target="https://www.cdc.gov/ncbddd/autism/features/adults-living-with-autism-spectrum-disorder.html"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www.hsvarc.org/"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nationalautismdatacenter.org/autism-by-the-numbers/"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www.cdc.gov/ncbddd/autism/addm-community-report/differences-in-children.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ncbi.nlm.nih.gov/pmc/articles/PMC9623438/"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cdc.gov/mmwr/volumes/72/ss/ss7202a1.htm?s_cid=ss7202a1_w"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cdc.gov/ncbddd/autism/screening.html"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hyperlink" Target="https://www.ncbi.nlm.nih.gov/pmc/articles/PMC5576710/" TargetMode="External"/><Relationship Id="rId4" Type="http://schemas.openxmlformats.org/officeDocument/2006/relationships/hyperlink" Target="https://journals.sagepub.com/doi/full/10.1177/13623613211049011"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2.jfif"/><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Wpittard\AppData\Local\Microsoft\Windows\INetCache\Content.MSO\836C9C89.tmp">
            <a:extLst>
              <a:ext uri="{FF2B5EF4-FFF2-40B4-BE49-F238E27FC236}">
                <a16:creationId xmlns:a16="http://schemas.microsoft.com/office/drawing/2014/main" id="{78220A46-5D8C-4FA2-94CE-6DC08BBBBBB6}"/>
              </a:ext>
            </a:extLst>
          </p:cNvPr>
          <p:cNvPicPr/>
          <p:nvPr/>
        </p:nvPicPr>
        <p:blipFill rotWithShape="1">
          <a:blip r:embed="rId3">
            <a:extLst>
              <a:ext uri="{28A0092B-C50C-407E-A947-70E740481C1C}">
                <a14:useLocalDpi xmlns:a14="http://schemas.microsoft.com/office/drawing/2010/main" val="0"/>
              </a:ext>
            </a:extLst>
          </a:blip>
          <a:srcRect t="17161" b="17407"/>
          <a:stretch/>
        </p:blipFill>
        <p:spPr bwMode="auto">
          <a:xfrm>
            <a:off x="483014" y="4700016"/>
            <a:ext cx="2550117" cy="1728803"/>
          </a:xfrm>
          <a:prstGeom prst="rect">
            <a:avLst/>
          </a:prstGeom>
          <a:noFill/>
          <a:ln>
            <a:noFill/>
          </a:ln>
        </p:spPr>
      </p:pic>
      <p:sp>
        <p:nvSpPr>
          <p:cNvPr id="4" name="Title 3">
            <a:extLst>
              <a:ext uri="{FF2B5EF4-FFF2-40B4-BE49-F238E27FC236}">
                <a16:creationId xmlns:a16="http://schemas.microsoft.com/office/drawing/2014/main" id="{C2D86AAD-B985-42DB-B563-870061248465}"/>
              </a:ext>
            </a:extLst>
          </p:cNvPr>
          <p:cNvSpPr>
            <a:spLocks noGrp="1"/>
          </p:cNvSpPr>
          <p:nvPr>
            <p:ph type="title"/>
          </p:nvPr>
        </p:nvSpPr>
        <p:spPr>
          <a:xfrm>
            <a:off x="1462669" y="1496196"/>
            <a:ext cx="9266662" cy="1932804"/>
          </a:xfrm>
        </p:spPr>
        <p:txBody>
          <a:bodyPr>
            <a:normAutofit fontScale="90000"/>
          </a:bodyPr>
          <a:lstStyle/>
          <a:p>
            <a:pPr algn="ctr"/>
            <a:r>
              <a:rPr lang="en-US" sz="6600" dirty="0"/>
              <a:t>Accessing Autism Testing in Diverse Communities</a:t>
            </a:r>
          </a:p>
        </p:txBody>
      </p:sp>
      <p:sp>
        <p:nvSpPr>
          <p:cNvPr id="5" name="Subtitle 4">
            <a:extLst>
              <a:ext uri="{FF2B5EF4-FFF2-40B4-BE49-F238E27FC236}">
                <a16:creationId xmlns:a16="http://schemas.microsoft.com/office/drawing/2014/main" id="{7034656B-E7B0-4E2D-9440-D7F410819DD8}"/>
              </a:ext>
            </a:extLst>
          </p:cNvPr>
          <p:cNvSpPr>
            <a:spLocks noGrp="1"/>
          </p:cNvSpPr>
          <p:nvPr>
            <p:ph type="body" idx="1"/>
          </p:nvPr>
        </p:nvSpPr>
        <p:spPr>
          <a:xfrm>
            <a:off x="3509313" y="5200232"/>
            <a:ext cx="5173371" cy="1072470"/>
          </a:xfrm>
        </p:spPr>
        <p:txBody>
          <a:bodyPr>
            <a:normAutofit/>
          </a:bodyPr>
          <a:lstStyle/>
          <a:p>
            <a:pPr marL="0" indent="0" algn="ctr">
              <a:buNone/>
            </a:pPr>
            <a:r>
              <a:rPr lang="en-US" sz="2600" dirty="0">
                <a:solidFill>
                  <a:schemeClr val="tx1"/>
                </a:solidFill>
                <a:latin typeface="+mj-lt"/>
              </a:rPr>
              <a:t>MICHELLE CREEKMORE &amp; </a:t>
            </a:r>
          </a:p>
          <a:p>
            <a:pPr marL="0" indent="0" algn="ctr">
              <a:buNone/>
            </a:pPr>
            <a:r>
              <a:rPr lang="en-US" sz="2600" dirty="0">
                <a:solidFill>
                  <a:schemeClr val="tx1"/>
                </a:solidFill>
                <a:latin typeface="+mj-lt"/>
              </a:rPr>
              <a:t>CHRIS FOSTER</a:t>
            </a:r>
          </a:p>
        </p:txBody>
      </p:sp>
      <p:pic>
        <p:nvPicPr>
          <p:cNvPr id="7" name="Picture 6">
            <a:extLst>
              <a:ext uri="{FF2B5EF4-FFF2-40B4-BE49-F238E27FC236}">
                <a16:creationId xmlns:a16="http://schemas.microsoft.com/office/drawing/2014/main" id="{32F14505-C44B-4256-A126-7C98BC5B06C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13147" y="4700016"/>
            <a:ext cx="1831328" cy="1728803"/>
          </a:xfrm>
          <a:prstGeom prst="rect">
            <a:avLst/>
          </a:prstGeom>
          <a:noFill/>
          <a:ln>
            <a:noFill/>
          </a:ln>
        </p:spPr>
      </p:pic>
    </p:spTree>
    <p:extLst>
      <p:ext uri="{BB962C8B-B14F-4D97-AF65-F5344CB8AC3E}">
        <p14:creationId xmlns:p14="http://schemas.microsoft.com/office/powerpoint/2010/main" val="1889002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9728fcc-90e1-4369-b636-af6452fe6a7e@namprd15">
            <a:extLst>
              <a:ext uri="{FF2B5EF4-FFF2-40B4-BE49-F238E27FC236}">
                <a16:creationId xmlns:a16="http://schemas.microsoft.com/office/drawing/2014/main" id="{DA743395-0C41-4A19-85E1-272420AC9D8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208107" y="574314"/>
            <a:ext cx="3620239" cy="570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E57F501D-1489-4D67-B8C5-960B5CCA5B6E}"/>
              </a:ext>
            </a:extLst>
          </p:cNvPr>
          <p:cNvSpPr>
            <a:spLocks noGrp="1"/>
          </p:cNvSpPr>
          <p:nvPr>
            <p:ph type="body" sz="half" idx="2"/>
          </p:nvPr>
        </p:nvSpPr>
        <p:spPr>
          <a:xfrm>
            <a:off x="1093993" y="3012948"/>
            <a:ext cx="3319511" cy="832104"/>
          </a:xfrm>
        </p:spPr>
        <p:txBody>
          <a:bodyPr>
            <a:normAutofit/>
          </a:bodyPr>
          <a:lstStyle/>
          <a:p>
            <a:r>
              <a:rPr lang="en-US" sz="3600" dirty="0">
                <a:solidFill>
                  <a:schemeClr val="bg2"/>
                </a:solidFill>
              </a:rPr>
              <a:t>Daniel’s Story</a:t>
            </a:r>
          </a:p>
        </p:txBody>
      </p:sp>
    </p:spTree>
    <p:extLst>
      <p:ext uri="{BB962C8B-B14F-4D97-AF65-F5344CB8AC3E}">
        <p14:creationId xmlns:p14="http://schemas.microsoft.com/office/powerpoint/2010/main" val="2502214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341B-8C9C-48E2-8FFD-0AD16097434F}"/>
              </a:ext>
            </a:extLst>
          </p:cNvPr>
          <p:cNvSpPr>
            <a:spLocks noGrp="1"/>
          </p:cNvSpPr>
          <p:nvPr>
            <p:ph type="title"/>
          </p:nvPr>
        </p:nvSpPr>
        <p:spPr>
          <a:xfrm>
            <a:off x="4073846" y="1227669"/>
            <a:ext cx="4044307" cy="706964"/>
          </a:xfrm>
        </p:spPr>
        <p:txBody>
          <a:bodyPr>
            <a:normAutofit fontScale="90000"/>
          </a:bodyPr>
          <a:lstStyle/>
          <a:p>
            <a:r>
              <a:rPr lang="en-US" dirty="0"/>
              <a:t>Diagnostic Process	</a:t>
            </a:r>
          </a:p>
        </p:txBody>
      </p:sp>
      <p:graphicFrame>
        <p:nvGraphicFramePr>
          <p:cNvPr id="5" name="Content Placeholder 2">
            <a:extLst>
              <a:ext uri="{FF2B5EF4-FFF2-40B4-BE49-F238E27FC236}">
                <a16:creationId xmlns:a16="http://schemas.microsoft.com/office/drawing/2014/main" id="{F950373C-339E-06C2-D2BC-8056A2A5088A}"/>
              </a:ext>
            </a:extLst>
          </p:cNvPr>
          <p:cNvGraphicFramePr>
            <a:graphicFrameLocks noGrp="1"/>
          </p:cNvGraphicFramePr>
          <p:nvPr>
            <p:ph idx="1"/>
            <p:extLst>
              <p:ext uri="{D42A27DB-BD31-4B8C-83A1-F6EECF244321}">
                <p14:modId xmlns:p14="http://schemas.microsoft.com/office/powerpoint/2010/main" val="3822351856"/>
              </p:ext>
            </p:extLst>
          </p:nvPr>
        </p:nvGraphicFramePr>
        <p:xfrm>
          <a:off x="609600" y="2603500"/>
          <a:ext cx="10924032" cy="35778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47193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 Arc of Madison County">
            <a:extLst>
              <a:ext uri="{FF2B5EF4-FFF2-40B4-BE49-F238E27FC236}">
                <a16:creationId xmlns:a16="http://schemas.microsoft.com/office/drawing/2014/main" id="{F16FB634-C390-4253-83B7-9D8FE4DB6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7206" y="467112"/>
            <a:ext cx="2327429" cy="14810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FAFDFBC-93CB-433A-AA4B-F19B451BB3F5}"/>
              </a:ext>
            </a:extLst>
          </p:cNvPr>
          <p:cNvSpPr>
            <a:spLocks noGrp="1"/>
          </p:cNvSpPr>
          <p:nvPr>
            <p:ph type="title" idx="4294967295"/>
          </p:nvPr>
        </p:nvSpPr>
        <p:spPr>
          <a:xfrm>
            <a:off x="585216" y="114837"/>
            <a:ext cx="5413248" cy="861970"/>
          </a:xfrm>
        </p:spPr>
        <p:txBody>
          <a:bodyPr/>
          <a:lstStyle/>
          <a:p>
            <a:r>
              <a:rPr lang="en-US" dirty="0">
                <a:solidFill>
                  <a:schemeClr val="tx1"/>
                </a:solidFill>
              </a:rPr>
              <a:t>Autism Clinic Team</a:t>
            </a:r>
            <a:endParaRPr lang="en-US" dirty="0">
              <a:solidFill>
                <a:srgbClr val="FF0000"/>
              </a:solidFill>
            </a:endParaRPr>
          </a:p>
        </p:txBody>
      </p:sp>
      <p:sp>
        <p:nvSpPr>
          <p:cNvPr id="3" name="Content Placeholder 2">
            <a:extLst>
              <a:ext uri="{FF2B5EF4-FFF2-40B4-BE49-F238E27FC236}">
                <a16:creationId xmlns:a16="http://schemas.microsoft.com/office/drawing/2014/main" id="{64B0D195-C065-4681-99F6-81985FCAE5E4}"/>
              </a:ext>
            </a:extLst>
          </p:cNvPr>
          <p:cNvSpPr>
            <a:spLocks noGrp="1"/>
          </p:cNvSpPr>
          <p:nvPr>
            <p:ph idx="4294967295"/>
          </p:nvPr>
        </p:nvSpPr>
        <p:spPr>
          <a:xfrm>
            <a:off x="774192" y="858913"/>
            <a:ext cx="5738120" cy="1208731"/>
          </a:xfrm>
        </p:spPr>
        <p:txBody>
          <a:bodyPr vert="horz" lIns="0" tIns="45720" rIns="0" bIns="45720" rtlCol="0" anchor="t">
            <a:normAutofit fontScale="92500"/>
          </a:bodyPr>
          <a:lstStyle/>
          <a:p>
            <a:pPr marL="0" indent="0">
              <a:buNone/>
            </a:pPr>
            <a:r>
              <a:rPr lang="en-US" dirty="0">
                <a:solidFill>
                  <a:schemeClr val="tx1"/>
                </a:solidFill>
              </a:rPr>
              <a:t>Susan Klingel, Executive Director</a:t>
            </a:r>
          </a:p>
          <a:p>
            <a:pPr marL="0" indent="0">
              <a:buNone/>
            </a:pPr>
            <a:r>
              <a:rPr lang="en-US" dirty="0">
                <a:solidFill>
                  <a:schemeClr val="tx1"/>
                </a:solidFill>
              </a:rPr>
              <a:t>Michelle Creekmore, Early Childhood Program Director</a:t>
            </a:r>
          </a:p>
          <a:p>
            <a:pPr marL="0" indent="0">
              <a:buNone/>
            </a:pPr>
            <a:r>
              <a:rPr lang="en-US" dirty="0">
                <a:solidFill>
                  <a:schemeClr val="tx1"/>
                </a:solidFill>
              </a:rPr>
              <a:t>Wendy Pittard, Autism Services Director </a:t>
            </a:r>
            <a:endParaRPr lang="en-US" dirty="0">
              <a:solidFill>
                <a:schemeClr val="tx1"/>
              </a:solidFill>
              <a:cs typeface="Calibri"/>
            </a:endParaRPr>
          </a:p>
        </p:txBody>
      </p:sp>
      <p:graphicFrame>
        <p:nvGraphicFramePr>
          <p:cNvPr id="4" name="Table 3">
            <a:extLst>
              <a:ext uri="{FF2B5EF4-FFF2-40B4-BE49-F238E27FC236}">
                <a16:creationId xmlns:a16="http://schemas.microsoft.com/office/drawing/2014/main" id="{45BD8E81-388F-440A-84E7-FE4C534DFF4F}"/>
              </a:ext>
            </a:extLst>
          </p:cNvPr>
          <p:cNvGraphicFramePr>
            <a:graphicFrameLocks noGrp="1"/>
          </p:cNvGraphicFramePr>
          <p:nvPr>
            <p:extLst>
              <p:ext uri="{D42A27DB-BD31-4B8C-83A1-F6EECF244321}">
                <p14:modId xmlns:p14="http://schemas.microsoft.com/office/powerpoint/2010/main" val="4143583279"/>
              </p:ext>
            </p:extLst>
          </p:nvPr>
        </p:nvGraphicFramePr>
        <p:xfrm>
          <a:off x="438912" y="2067644"/>
          <a:ext cx="11314176" cy="3811279"/>
        </p:xfrm>
        <a:graphic>
          <a:graphicData uri="http://schemas.openxmlformats.org/drawingml/2006/table">
            <a:tbl>
              <a:tblPr firstRow="1" bandRow="1">
                <a:tableStyleId>{93296810-A885-4BE3-A3E7-6D5BEEA58F35}</a:tableStyleId>
              </a:tblPr>
              <a:tblGrid>
                <a:gridCol w="3294647">
                  <a:extLst>
                    <a:ext uri="{9D8B030D-6E8A-4147-A177-3AD203B41FA5}">
                      <a16:colId xmlns:a16="http://schemas.microsoft.com/office/drawing/2014/main" val="634553234"/>
                    </a:ext>
                  </a:extLst>
                </a:gridCol>
                <a:gridCol w="3077559">
                  <a:extLst>
                    <a:ext uri="{9D8B030D-6E8A-4147-A177-3AD203B41FA5}">
                      <a16:colId xmlns:a16="http://schemas.microsoft.com/office/drawing/2014/main" val="407055753"/>
                    </a:ext>
                  </a:extLst>
                </a:gridCol>
                <a:gridCol w="4941970">
                  <a:extLst>
                    <a:ext uri="{9D8B030D-6E8A-4147-A177-3AD203B41FA5}">
                      <a16:colId xmlns:a16="http://schemas.microsoft.com/office/drawing/2014/main" val="238095312"/>
                    </a:ext>
                  </a:extLst>
                </a:gridCol>
              </a:tblGrid>
              <a:tr h="410572">
                <a:tc>
                  <a:txBody>
                    <a:bodyPr/>
                    <a:lstStyle/>
                    <a:p>
                      <a:pPr algn="ctr"/>
                      <a:r>
                        <a:rPr lang="en-US" dirty="0"/>
                        <a:t>Team Member</a:t>
                      </a:r>
                    </a:p>
                  </a:txBody>
                  <a:tcPr/>
                </a:tc>
                <a:tc>
                  <a:txBody>
                    <a:bodyPr/>
                    <a:lstStyle/>
                    <a:p>
                      <a:pPr algn="ctr"/>
                      <a:r>
                        <a:rPr lang="en-US" dirty="0"/>
                        <a:t>Degree</a:t>
                      </a:r>
                    </a:p>
                  </a:txBody>
                  <a:tcPr/>
                </a:tc>
                <a:tc>
                  <a:txBody>
                    <a:bodyPr/>
                    <a:lstStyle/>
                    <a:p>
                      <a:pPr algn="ctr"/>
                      <a:r>
                        <a:rPr lang="en-US" dirty="0"/>
                        <a:t>Responsibilities</a:t>
                      </a:r>
                    </a:p>
                  </a:txBody>
                  <a:tcPr/>
                </a:tc>
                <a:extLst>
                  <a:ext uri="{0D108BD9-81ED-4DB2-BD59-A6C34878D82A}">
                    <a16:rowId xmlns:a16="http://schemas.microsoft.com/office/drawing/2014/main" val="531126464"/>
                  </a:ext>
                </a:extLst>
              </a:tr>
              <a:tr h="488008">
                <a:tc>
                  <a:txBody>
                    <a:bodyPr/>
                    <a:lstStyle/>
                    <a:p>
                      <a:r>
                        <a:rPr lang="en-US" sz="1500" dirty="0"/>
                        <a:t>Pediatrician</a:t>
                      </a:r>
                    </a:p>
                  </a:txBody>
                  <a:tcPr anchor="ctr"/>
                </a:tc>
                <a:tc>
                  <a:txBody>
                    <a:bodyPr/>
                    <a:lstStyle/>
                    <a:p>
                      <a:r>
                        <a:rPr lang="en-US" sz="1500" dirty="0"/>
                        <a:t>M.D.</a:t>
                      </a:r>
                    </a:p>
                  </a:txBody>
                  <a:tcPr anchor="ctr"/>
                </a:tc>
                <a:tc>
                  <a:txBody>
                    <a:bodyPr/>
                    <a:lstStyle/>
                    <a:p>
                      <a:r>
                        <a:rPr lang="en-US" sz="1500" dirty="0"/>
                        <a:t>Diagnosing, results sessions</a:t>
                      </a:r>
                    </a:p>
                  </a:txBody>
                  <a:tcPr anchor="ctr"/>
                </a:tc>
                <a:extLst>
                  <a:ext uri="{0D108BD9-81ED-4DB2-BD59-A6C34878D82A}">
                    <a16:rowId xmlns:a16="http://schemas.microsoft.com/office/drawing/2014/main" val="529012881"/>
                  </a:ext>
                </a:extLst>
              </a:tr>
              <a:tr h="579864">
                <a:tc>
                  <a:txBody>
                    <a:bodyPr/>
                    <a:lstStyle/>
                    <a:p>
                      <a:r>
                        <a:rPr lang="en-US" sz="1500" dirty="0"/>
                        <a:t>Autism Diagnostic Clinicians</a:t>
                      </a:r>
                    </a:p>
                  </a:txBody>
                  <a:tcPr anchor="ctr"/>
                </a:tc>
                <a:tc>
                  <a:txBody>
                    <a:bodyPr/>
                    <a:lstStyle/>
                    <a:p>
                      <a:r>
                        <a:rPr lang="en-US" sz="1500" dirty="0"/>
                        <a:t>M.A. Psychology</a:t>
                      </a:r>
                    </a:p>
                  </a:txBody>
                  <a:tcPr anchor="ctr"/>
                </a:tc>
                <a:tc>
                  <a:txBody>
                    <a:bodyPr/>
                    <a:lstStyle/>
                    <a:p>
                      <a:r>
                        <a:rPr lang="en-US" sz="1500" dirty="0"/>
                        <a:t>ADOS, MIGDAS, ADI-R, report summarizing</a:t>
                      </a:r>
                    </a:p>
                  </a:txBody>
                  <a:tcPr anchor="ctr"/>
                </a:tc>
                <a:extLst>
                  <a:ext uri="{0D108BD9-81ED-4DB2-BD59-A6C34878D82A}">
                    <a16:rowId xmlns:a16="http://schemas.microsoft.com/office/drawing/2014/main" val="2054929567"/>
                  </a:ext>
                </a:extLst>
              </a:tr>
              <a:tr h="64116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a:t>Autism Clinic Coordinator</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a:t>B.S. Communication Disorders</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a:t>ADI-R,  developmental evaluation, family interview, scheduling, wait list management, expansion</a:t>
                      </a:r>
                    </a:p>
                  </a:txBody>
                  <a:tcPr anchor="ctr"/>
                </a:tc>
                <a:extLst>
                  <a:ext uri="{0D108BD9-81ED-4DB2-BD59-A6C34878D82A}">
                    <a16:rowId xmlns:a16="http://schemas.microsoft.com/office/drawing/2014/main" val="284089011"/>
                  </a:ext>
                </a:extLst>
              </a:tr>
              <a:tr h="552013">
                <a:tc>
                  <a:txBody>
                    <a:bodyPr/>
                    <a:lstStyle/>
                    <a:p>
                      <a:r>
                        <a:rPr lang="en-US" sz="1500" dirty="0"/>
                        <a:t>Speech-Language Pathologists</a:t>
                      </a:r>
                    </a:p>
                  </a:txBody>
                  <a:tcPr anchor="ctr"/>
                </a:tc>
                <a:tc>
                  <a:txBody>
                    <a:bodyPr/>
                    <a:lstStyle/>
                    <a:p>
                      <a:r>
                        <a:rPr lang="en-US" sz="1500" dirty="0"/>
                        <a:t>CCC-SLP</a:t>
                      </a:r>
                    </a:p>
                  </a:txBody>
                  <a:tcPr anchor="ctr"/>
                </a:tc>
                <a:tc>
                  <a:txBody>
                    <a:bodyPr/>
                    <a:lstStyle/>
                    <a:p>
                      <a:r>
                        <a:rPr lang="en-US" sz="1500" dirty="0"/>
                        <a:t>ADOS, speech therapy evaluations</a:t>
                      </a:r>
                    </a:p>
                  </a:txBody>
                  <a:tcPr anchor="ctr"/>
                </a:tc>
                <a:extLst>
                  <a:ext uri="{0D108BD9-81ED-4DB2-BD59-A6C34878D82A}">
                    <a16:rowId xmlns:a16="http://schemas.microsoft.com/office/drawing/2014/main" val="3297548790"/>
                  </a:ext>
                </a:extLst>
              </a:tr>
              <a:tr h="591015">
                <a:tc>
                  <a:txBody>
                    <a:bodyPr/>
                    <a:lstStyle/>
                    <a:p>
                      <a:r>
                        <a:rPr lang="en-US" sz="1500" dirty="0"/>
                        <a:t>Occupational Therapists</a:t>
                      </a:r>
                    </a:p>
                  </a:txBody>
                  <a:tcPr anchor="ctr"/>
                </a:tc>
                <a:tc>
                  <a:txBody>
                    <a:bodyPr/>
                    <a:lstStyle/>
                    <a:p>
                      <a:r>
                        <a:rPr lang="en-US" sz="1500" dirty="0"/>
                        <a:t>OTR</a:t>
                      </a:r>
                    </a:p>
                  </a:txBody>
                  <a:tcPr anchor="ctr"/>
                </a:tc>
                <a:tc>
                  <a:txBody>
                    <a:bodyPr/>
                    <a:lstStyle/>
                    <a:p>
                      <a:r>
                        <a:rPr lang="en-US" sz="1500" dirty="0"/>
                        <a:t>Occupational therapy evaluations</a:t>
                      </a:r>
                    </a:p>
                  </a:txBody>
                  <a:tcPr anchor="ctr"/>
                </a:tc>
                <a:extLst>
                  <a:ext uri="{0D108BD9-81ED-4DB2-BD59-A6C34878D82A}">
                    <a16:rowId xmlns:a16="http://schemas.microsoft.com/office/drawing/2014/main" val="115412496"/>
                  </a:ext>
                </a:extLst>
              </a:tr>
              <a:tr h="49065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a:t>Family Support Specialists</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a:t>B.A. Social Work</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a:t>ADI-R, developmental evaluation, family interview, services support</a:t>
                      </a:r>
                    </a:p>
                  </a:txBody>
                  <a:tcPr anchor="ctr"/>
                </a:tc>
                <a:extLst>
                  <a:ext uri="{0D108BD9-81ED-4DB2-BD59-A6C34878D82A}">
                    <a16:rowId xmlns:a16="http://schemas.microsoft.com/office/drawing/2014/main" val="2189554197"/>
                  </a:ext>
                </a:extLst>
              </a:tr>
            </a:tbl>
          </a:graphicData>
        </a:graphic>
      </p:graphicFrame>
    </p:spTree>
    <p:extLst>
      <p:ext uri="{BB962C8B-B14F-4D97-AF65-F5344CB8AC3E}">
        <p14:creationId xmlns:p14="http://schemas.microsoft.com/office/powerpoint/2010/main" val="2886418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8D4DD7-848F-4D1B-8075-AF780C4D9AC4}"/>
              </a:ext>
            </a:extLst>
          </p:cNvPr>
          <p:cNvSpPr>
            <a:spLocks noGrp="1"/>
          </p:cNvSpPr>
          <p:nvPr>
            <p:ph type="title"/>
          </p:nvPr>
        </p:nvSpPr>
        <p:spPr>
          <a:xfrm>
            <a:off x="2819027" y="1060450"/>
            <a:ext cx="6553946" cy="706964"/>
          </a:xfrm>
        </p:spPr>
        <p:txBody>
          <a:bodyPr/>
          <a:lstStyle/>
          <a:p>
            <a:r>
              <a:rPr lang="en-US" dirty="0"/>
              <a:t>Partnering with Pediatricians</a:t>
            </a:r>
            <a:endParaRPr lang="en-US" dirty="0">
              <a:highlight>
                <a:srgbClr val="FF0000"/>
              </a:highlight>
            </a:endParaRPr>
          </a:p>
        </p:txBody>
      </p:sp>
      <p:sp>
        <p:nvSpPr>
          <p:cNvPr id="5" name="Content Placeholder 4">
            <a:extLst>
              <a:ext uri="{FF2B5EF4-FFF2-40B4-BE49-F238E27FC236}">
                <a16:creationId xmlns:a16="http://schemas.microsoft.com/office/drawing/2014/main" id="{FB776E21-DE7B-47EB-A024-969B4ED1EA27}"/>
              </a:ext>
            </a:extLst>
          </p:cNvPr>
          <p:cNvSpPr>
            <a:spLocks noGrp="1"/>
          </p:cNvSpPr>
          <p:nvPr>
            <p:ph idx="1"/>
          </p:nvPr>
        </p:nvSpPr>
        <p:spPr>
          <a:xfrm>
            <a:off x="1154955" y="2603500"/>
            <a:ext cx="7531846" cy="3416300"/>
          </a:xfrm>
        </p:spPr>
        <p:txBody>
          <a:bodyPr/>
          <a:lstStyle/>
          <a:p>
            <a:pPr>
              <a:spcAft>
                <a:spcPts val="1200"/>
              </a:spcAft>
            </a:pPr>
            <a:r>
              <a:rPr lang="en-US" sz="2200" dirty="0"/>
              <a:t>Initial support</a:t>
            </a:r>
          </a:p>
          <a:p>
            <a:pPr>
              <a:spcAft>
                <a:spcPts val="1200"/>
              </a:spcAft>
            </a:pPr>
            <a:r>
              <a:rPr lang="en-US" sz="2200" dirty="0"/>
              <a:t>Lunch &amp; Learns</a:t>
            </a:r>
          </a:p>
          <a:p>
            <a:pPr>
              <a:spcAft>
                <a:spcPts val="1200"/>
              </a:spcAft>
            </a:pPr>
            <a:r>
              <a:rPr lang="en-US" sz="2200" dirty="0"/>
              <a:t>30 pediatricians giving diagnosis with our clinic</a:t>
            </a:r>
          </a:p>
          <a:p>
            <a:pPr>
              <a:spcAft>
                <a:spcPts val="1200"/>
              </a:spcAft>
            </a:pPr>
            <a:r>
              <a:rPr lang="en-US" sz="2200" dirty="0"/>
              <a:t>14 entire pediatric practices</a:t>
            </a:r>
          </a:p>
          <a:p>
            <a:pPr lvl="1">
              <a:spcAft>
                <a:spcPts val="1200"/>
              </a:spcAft>
            </a:pPr>
            <a:r>
              <a:rPr lang="en-US" sz="2000" dirty="0"/>
              <a:t>Pediatricians are diagnosing for their CRNPs as well</a:t>
            </a:r>
          </a:p>
        </p:txBody>
      </p:sp>
      <p:pic>
        <p:nvPicPr>
          <p:cNvPr id="1026" name="Picture 2" descr="The Disturbing Trend of Lunch-Time Meetings">
            <a:extLst>
              <a:ext uri="{FF2B5EF4-FFF2-40B4-BE49-F238E27FC236}">
                <a16:creationId xmlns:a16="http://schemas.microsoft.com/office/drawing/2014/main" id="{37E7BC0C-F036-4FF1-9C96-ED02407029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000" t="9000" r="22571" b="13000"/>
          <a:stretch/>
        </p:blipFill>
        <p:spPr bwMode="auto">
          <a:xfrm>
            <a:off x="8496300" y="2825750"/>
            <a:ext cx="34290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141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E56B1-3991-4F64-BE7A-1FA290C51108}"/>
              </a:ext>
            </a:extLst>
          </p:cNvPr>
          <p:cNvSpPr>
            <a:spLocks noGrp="1"/>
          </p:cNvSpPr>
          <p:nvPr>
            <p:ph type="title"/>
          </p:nvPr>
        </p:nvSpPr>
        <p:spPr>
          <a:xfrm>
            <a:off x="3625477" y="969264"/>
            <a:ext cx="4941046" cy="704088"/>
          </a:xfrm>
        </p:spPr>
        <p:txBody>
          <a:bodyPr/>
          <a:lstStyle/>
          <a:p>
            <a:r>
              <a:rPr lang="en-US" dirty="0"/>
              <a:t>Diagnosing &amp; Results</a:t>
            </a:r>
          </a:p>
        </p:txBody>
      </p:sp>
      <p:sp>
        <p:nvSpPr>
          <p:cNvPr id="3" name="Text Placeholder 2">
            <a:extLst>
              <a:ext uri="{FF2B5EF4-FFF2-40B4-BE49-F238E27FC236}">
                <a16:creationId xmlns:a16="http://schemas.microsoft.com/office/drawing/2014/main" id="{DF8C306C-66BB-49E8-8152-311CCF65A3C1}"/>
              </a:ext>
            </a:extLst>
          </p:cNvPr>
          <p:cNvSpPr>
            <a:spLocks noGrp="1"/>
          </p:cNvSpPr>
          <p:nvPr>
            <p:ph type="body" idx="1"/>
          </p:nvPr>
        </p:nvSpPr>
        <p:spPr>
          <a:xfrm>
            <a:off x="851206" y="2317909"/>
            <a:ext cx="4828032" cy="576262"/>
          </a:xfrm>
          <a:ln>
            <a:noFill/>
          </a:ln>
        </p:spPr>
        <p:txBody>
          <a:bodyPr/>
          <a:lstStyle/>
          <a:p>
            <a:pPr algn="ctr"/>
            <a:r>
              <a:rPr lang="en-US" sz="2400" u="sng" dirty="0">
                <a:solidFill>
                  <a:schemeClr val="accent2"/>
                </a:solidFill>
              </a:rPr>
              <a:t>Pediatrician</a:t>
            </a:r>
            <a:endParaRPr lang="en-US" u="sng" dirty="0">
              <a:solidFill>
                <a:schemeClr val="accent2"/>
              </a:solidFill>
              <a:cs typeface="Calibri"/>
            </a:endParaRPr>
          </a:p>
        </p:txBody>
      </p:sp>
      <p:sp>
        <p:nvSpPr>
          <p:cNvPr id="4" name="Content Placeholder 3">
            <a:extLst>
              <a:ext uri="{FF2B5EF4-FFF2-40B4-BE49-F238E27FC236}">
                <a16:creationId xmlns:a16="http://schemas.microsoft.com/office/drawing/2014/main" id="{7CE63528-AA63-4091-9EEF-C81D85880BE2}"/>
              </a:ext>
            </a:extLst>
          </p:cNvPr>
          <p:cNvSpPr>
            <a:spLocks noGrp="1"/>
          </p:cNvSpPr>
          <p:nvPr>
            <p:ph sz="half" idx="2"/>
          </p:nvPr>
        </p:nvSpPr>
        <p:spPr>
          <a:xfrm>
            <a:off x="546100" y="3022710"/>
            <a:ext cx="5436886" cy="3184732"/>
          </a:xfrm>
          <a:solidFill>
            <a:schemeClr val="accent6">
              <a:lumMod val="20000"/>
              <a:lumOff val="80000"/>
            </a:schemeClr>
          </a:solidFill>
          <a:ln w="19050">
            <a:solidFill>
              <a:schemeClr val="accent6"/>
            </a:solidFill>
          </a:ln>
        </p:spPr>
        <p:txBody>
          <a:bodyPr vert="horz" lIns="0" tIns="45720" rIns="0" bIns="45720" rtlCol="0" anchor="t">
            <a:normAutofit lnSpcReduction="10000"/>
          </a:bodyPr>
          <a:lstStyle/>
          <a:p>
            <a:pPr>
              <a:buFont typeface="Courier New" panose="02070309020205020404" pitchFamily="49" charset="0"/>
              <a:buChar char="o"/>
            </a:pPr>
            <a:r>
              <a:rPr lang="en-US" sz="2000" dirty="0">
                <a:solidFill>
                  <a:schemeClr val="tx1"/>
                </a:solidFill>
              </a:rPr>
              <a:t>Comprehensive evaluation report &amp; DSM-5 checklist completed for review</a:t>
            </a:r>
          </a:p>
          <a:p>
            <a:pPr>
              <a:buFont typeface="Courier New" panose="02070309020205020404" pitchFamily="49" charset="0"/>
              <a:buChar char="o"/>
            </a:pPr>
            <a:r>
              <a:rPr lang="en-US" sz="2000" dirty="0">
                <a:solidFill>
                  <a:schemeClr val="tx1"/>
                </a:solidFill>
              </a:rPr>
              <a:t>The pediatrician gives final clinical diagnosis and gives the results to the family</a:t>
            </a:r>
            <a:endParaRPr lang="en-US" sz="2000" dirty="0">
              <a:solidFill>
                <a:schemeClr val="tx1"/>
              </a:solidFill>
              <a:cs typeface="Calibri"/>
            </a:endParaRPr>
          </a:p>
          <a:p>
            <a:pPr>
              <a:buFont typeface="Courier New" panose="02070309020205020404" pitchFamily="49" charset="0"/>
              <a:buChar char="o"/>
            </a:pPr>
            <a:r>
              <a:rPr lang="en-US" sz="2000" dirty="0">
                <a:solidFill>
                  <a:schemeClr val="tx1"/>
                </a:solidFill>
                <a:cs typeface="Calibri"/>
              </a:rPr>
              <a:t>Allows for quicker turn-around on results</a:t>
            </a:r>
          </a:p>
          <a:p>
            <a:pPr>
              <a:buFont typeface="Courier New" panose="02070309020205020404" pitchFamily="49" charset="0"/>
              <a:buChar char="o"/>
            </a:pPr>
            <a:r>
              <a:rPr lang="en-US" sz="2000" dirty="0">
                <a:solidFill>
                  <a:schemeClr val="tx1"/>
                </a:solidFill>
                <a:cs typeface="Calibri"/>
              </a:rPr>
              <a:t>Provides families with a consistent touchpoint</a:t>
            </a:r>
          </a:p>
          <a:p>
            <a:pPr>
              <a:buFont typeface="Courier New" panose="02070309020205020404" pitchFamily="49" charset="0"/>
              <a:buChar char="o"/>
            </a:pPr>
            <a:r>
              <a:rPr lang="en-US" sz="2000" dirty="0">
                <a:solidFill>
                  <a:schemeClr val="tx1"/>
                </a:solidFill>
                <a:cs typeface="Calibri"/>
              </a:rPr>
              <a:t>Continuity of care</a:t>
            </a:r>
          </a:p>
        </p:txBody>
      </p:sp>
      <p:sp>
        <p:nvSpPr>
          <p:cNvPr id="5" name="Text Placeholder 4">
            <a:extLst>
              <a:ext uri="{FF2B5EF4-FFF2-40B4-BE49-F238E27FC236}">
                <a16:creationId xmlns:a16="http://schemas.microsoft.com/office/drawing/2014/main" id="{4AD7B40B-85E6-441A-9471-ED300C71D32F}"/>
              </a:ext>
            </a:extLst>
          </p:cNvPr>
          <p:cNvSpPr>
            <a:spLocks noGrp="1"/>
          </p:cNvSpPr>
          <p:nvPr>
            <p:ph type="body" sz="quarter" idx="3"/>
          </p:nvPr>
        </p:nvSpPr>
        <p:spPr>
          <a:xfrm>
            <a:off x="6602189" y="2317909"/>
            <a:ext cx="4828032" cy="576262"/>
          </a:xfrm>
        </p:spPr>
        <p:txBody>
          <a:bodyPr>
            <a:normAutofit/>
          </a:bodyPr>
          <a:lstStyle/>
          <a:p>
            <a:pPr algn="ctr"/>
            <a:r>
              <a:rPr lang="en-US" sz="2400" u="sng" dirty="0">
                <a:solidFill>
                  <a:schemeClr val="accent2"/>
                </a:solidFill>
                <a:cs typeface="Calibri"/>
              </a:rPr>
              <a:t>Staff Pediatrician</a:t>
            </a:r>
          </a:p>
        </p:txBody>
      </p:sp>
      <p:sp>
        <p:nvSpPr>
          <p:cNvPr id="6" name="Content Placeholder 5">
            <a:extLst>
              <a:ext uri="{FF2B5EF4-FFF2-40B4-BE49-F238E27FC236}">
                <a16:creationId xmlns:a16="http://schemas.microsoft.com/office/drawing/2014/main" id="{3EFA1A74-FD63-4770-8B8C-50A878802B9A}"/>
              </a:ext>
            </a:extLst>
          </p:cNvPr>
          <p:cNvSpPr>
            <a:spLocks noGrp="1"/>
          </p:cNvSpPr>
          <p:nvPr>
            <p:ph sz="quarter" idx="4"/>
          </p:nvPr>
        </p:nvSpPr>
        <p:spPr>
          <a:xfrm>
            <a:off x="6208710" y="3022710"/>
            <a:ext cx="5614990" cy="3184731"/>
          </a:xfrm>
          <a:solidFill>
            <a:schemeClr val="accent4">
              <a:lumMod val="20000"/>
              <a:lumOff val="80000"/>
            </a:schemeClr>
          </a:solidFill>
          <a:ln w="19050">
            <a:solidFill>
              <a:schemeClr val="accent6"/>
            </a:solidFill>
          </a:ln>
        </p:spPr>
        <p:txBody>
          <a:bodyPr vert="horz" lIns="0" tIns="45720" rIns="0" bIns="45720" rtlCol="0" anchor="t">
            <a:noAutofit/>
          </a:bodyPr>
          <a:lstStyle/>
          <a:p>
            <a:pPr>
              <a:buFont typeface="Courier New" panose="02070309020205020404" pitchFamily="49" charset="0"/>
              <a:buChar char="o"/>
            </a:pPr>
            <a:r>
              <a:rPr lang="en-US" sz="2000" dirty="0">
                <a:solidFill>
                  <a:schemeClr val="tx1"/>
                </a:solidFill>
                <a:cs typeface="Calibri"/>
              </a:rPr>
              <a:t>Comprehensive evaluation report completed for review</a:t>
            </a:r>
          </a:p>
          <a:p>
            <a:pPr>
              <a:buFont typeface="Courier New" panose="02070309020205020404" pitchFamily="49" charset="0"/>
              <a:buChar char="o"/>
            </a:pPr>
            <a:r>
              <a:rPr lang="en-US" sz="2000" dirty="0">
                <a:solidFill>
                  <a:schemeClr val="tx1"/>
                </a:solidFill>
              </a:rPr>
              <a:t>Gives the final clinical diagnosis &amp; reviews the results with the family face-to-face</a:t>
            </a:r>
          </a:p>
          <a:p>
            <a:pPr>
              <a:buFont typeface="Courier New" panose="02070309020205020404" pitchFamily="49" charset="0"/>
              <a:buChar char="o"/>
            </a:pPr>
            <a:r>
              <a:rPr lang="en-US" sz="2000" dirty="0">
                <a:solidFill>
                  <a:schemeClr val="tx1"/>
                </a:solidFill>
                <a:cs typeface="Calibri" panose="020F0502020204030204"/>
              </a:rPr>
              <a:t>Viable option when CRNP as primary medical provider</a:t>
            </a:r>
          </a:p>
          <a:p>
            <a:pPr>
              <a:buFont typeface="Courier New" panose="02070309020205020404" pitchFamily="49" charset="0"/>
              <a:buChar char="o"/>
            </a:pPr>
            <a:r>
              <a:rPr lang="en-US" sz="2000" dirty="0">
                <a:solidFill>
                  <a:schemeClr val="tx1"/>
                </a:solidFill>
                <a:cs typeface="Calibri" panose="020F0502020204030204"/>
              </a:rPr>
              <a:t>Also available when child’s pediatrician/ physician is unwilling to give the final medical diagnosis</a:t>
            </a:r>
            <a:endParaRPr lang="en-US" sz="2000" dirty="0">
              <a:solidFill>
                <a:schemeClr val="tx1"/>
              </a:solidFill>
            </a:endParaRPr>
          </a:p>
        </p:txBody>
      </p:sp>
    </p:spTree>
    <p:extLst>
      <p:ext uri="{BB962C8B-B14F-4D97-AF65-F5344CB8AC3E}">
        <p14:creationId xmlns:p14="http://schemas.microsoft.com/office/powerpoint/2010/main" val="1748794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A8C71D7-90D8-4C54-96D8-6E17675D376D}"/>
              </a:ext>
            </a:extLst>
          </p:cNvPr>
          <p:cNvPicPr>
            <a:picLocks noChangeAspect="1"/>
          </p:cNvPicPr>
          <p:nvPr/>
        </p:nvPicPr>
        <p:blipFill rotWithShape="1">
          <a:blip r:embed="rId3"/>
          <a:srcRect b="5115"/>
          <a:stretch/>
        </p:blipFill>
        <p:spPr>
          <a:xfrm>
            <a:off x="2752486" y="179832"/>
            <a:ext cx="6687027" cy="6498336"/>
          </a:xfrm>
          <a:prstGeom prst="rect">
            <a:avLst/>
          </a:prstGeom>
        </p:spPr>
      </p:pic>
    </p:spTree>
    <p:extLst>
      <p:ext uri="{BB962C8B-B14F-4D97-AF65-F5344CB8AC3E}">
        <p14:creationId xmlns:p14="http://schemas.microsoft.com/office/powerpoint/2010/main" val="2399725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1BC939-6767-4C2E-8A84-2289B585D449}"/>
              </a:ext>
            </a:extLst>
          </p:cNvPr>
          <p:cNvPicPr>
            <a:picLocks noChangeAspect="1"/>
          </p:cNvPicPr>
          <p:nvPr/>
        </p:nvPicPr>
        <p:blipFill rotWithShape="1">
          <a:blip r:embed="rId3"/>
          <a:srcRect t="14045"/>
          <a:stretch/>
        </p:blipFill>
        <p:spPr>
          <a:xfrm>
            <a:off x="2782368" y="140208"/>
            <a:ext cx="6627264" cy="6577584"/>
          </a:xfrm>
          <a:prstGeom prst="rect">
            <a:avLst/>
          </a:prstGeom>
        </p:spPr>
      </p:pic>
    </p:spTree>
    <p:extLst>
      <p:ext uri="{BB962C8B-B14F-4D97-AF65-F5344CB8AC3E}">
        <p14:creationId xmlns:p14="http://schemas.microsoft.com/office/powerpoint/2010/main" val="99335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667215-1EE1-48E8-7544-A1107F2F4C0C}"/>
              </a:ext>
            </a:extLst>
          </p:cNvPr>
          <p:cNvSpPr>
            <a:spLocks noGrp="1"/>
          </p:cNvSpPr>
          <p:nvPr>
            <p:ph type="title"/>
          </p:nvPr>
        </p:nvSpPr>
        <p:spPr>
          <a:xfrm>
            <a:off x="1110348" y="2630423"/>
            <a:ext cx="2793159" cy="1597152"/>
          </a:xfrm>
        </p:spPr>
        <p:txBody>
          <a:bodyPr/>
          <a:lstStyle/>
          <a:p>
            <a:r>
              <a:rPr lang="en-US" sz="3600" dirty="0"/>
              <a:t>Reaching Across the State</a:t>
            </a:r>
          </a:p>
        </p:txBody>
      </p:sp>
      <p:pic>
        <p:nvPicPr>
          <p:cNvPr id="12" name="Picture 11">
            <a:extLst>
              <a:ext uri="{FF2B5EF4-FFF2-40B4-BE49-F238E27FC236}">
                <a16:creationId xmlns:a16="http://schemas.microsoft.com/office/drawing/2014/main" id="{BB2848FA-2C91-B9E4-206F-8A50AD45AB90}"/>
              </a:ext>
            </a:extLst>
          </p:cNvPr>
          <p:cNvPicPr>
            <a:picLocks noChangeAspect="1"/>
          </p:cNvPicPr>
          <p:nvPr/>
        </p:nvPicPr>
        <p:blipFill>
          <a:blip r:embed="rId3"/>
          <a:stretch>
            <a:fillRect/>
          </a:stretch>
        </p:blipFill>
        <p:spPr>
          <a:xfrm>
            <a:off x="5297891" y="211575"/>
            <a:ext cx="4972383" cy="6434849"/>
          </a:xfrm>
          <a:prstGeom prst="rect">
            <a:avLst/>
          </a:prstGeom>
        </p:spPr>
      </p:pic>
    </p:spTree>
    <p:extLst>
      <p:ext uri="{BB962C8B-B14F-4D97-AF65-F5344CB8AC3E}">
        <p14:creationId xmlns:p14="http://schemas.microsoft.com/office/powerpoint/2010/main" val="1272023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54BA2-874A-41D3-B248-782E924C0CC8}"/>
              </a:ext>
            </a:extLst>
          </p:cNvPr>
          <p:cNvSpPr>
            <a:spLocks noGrp="1"/>
          </p:cNvSpPr>
          <p:nvPr>
            <p:ph type="title"/>
          </p:nvPr>
        </p:nvSpPr>
        <p:spPr>
          <a:xfrm>
            <a:off x="2620026" y="940679"/>
            <a:ext cx="6951948" cy="706964"/>
          </a:xfrm>
        </p:spPr>
        <p:txBody>
          <a:bodyPr/>
          <a:lstStyle/>
          <a:p>
            <a:pPr algn="ctr"/>
            <a:r>
              <a:rPr lang="en-US" dirty="0"/>
              <a:t>Autism Clinic Statewide Data</a:t>
            </a:r>
          </a:p>
        </p:txBody>
      </p:sp>
      <p:graphicFrame>
        <p:nvGraphicFramePr>
          <p:cNvPr id="7" name="Content Placeholder 6">
            <a:extLst>
              <a:ext uri="{FF2B5EF4-FFF2-40B4-BE49-F238E27FC236}">
                <a16:creationId xmlns:a16="http://schemas.microsoft.com/office/drawing/2014/main" id="{3C9966C2-10E6-423A-8954-5148496588DD}"/>
              </a:ext>
            </a:extLst>
          </p:cNvPr>
          <p:cNvGraphicFramePr>
            <a:graphicFrameLocks noGrp="1"/>
          </p:cNvGraphicFramePr>
          <p:nvPr>
            <p:ph idx="1"/>
            <p:extLst>
              <p:ext uri="{D42A27DB-BD31-4B8C-83A1-F6EECF244321}">
                <p14:modId xmlns:p14="http://schemas.microsoft.com/office/powerpoint/2010/main" val="727539829"/>
              </p:ext>
            </p:extLst>
          </p:nvPr>
        </p:nvGraphicFramePr>
        <p:xfrm>
          <a:off x="783955" y="2464006"/>
          <a:ext cx="7934828" cy="2595880"/>
        </p:xfrm>
        <a:graphic>
          <a:graphicData uri="http://schemas.openxmlformats.org/drawingml/2006/table">
            <a:tbl>
              <a:tblPr firstRow="1" bandRow="1">
                <a:tableStyleId>{5C22544A-7EE6-4342-B048-85BDC9FD1C3A}</a:tableStyleId>
              </a:tblPr>
              <a:tblGrid>
                <a:gridCol w="4606641">
                  <a:extLst>
                    <a:ext uri="{9D8B030D-6E8A-4147-A177-3AD203B41FA5}">
                      <a16:colId xmlns:a16="http://schemas.microsoft.com/office/drawing/2014/main" val="2656802105"/>
                    </a:ext>
                  </a:extLst>
                </a:gridCol>
                <a:gridCol w="3328187">
                  <a:extLst>
                    <a:ext uri="{9D8B030D-6E8A-4147-A177-3AD203B41FA5}">
                      <a16:colId xmlns:a16="http://schemas.microsoft.com/office/drawing/2014/main" val="2596738899"/>
                    </a:ext>
                  </a:extLst>
                </a:gridCol>
              </a:tblGrid>
              <a:tr h="370840">
                <a:tc>
                  <a:txBody>
                    <a:bodyPr/>
                    <a:lstStyle/>
                    <a:p>
                      <a:pPr algn="ctr"/>
                      <a:r>
                        <a:rPr lang="en-US" dirty="0"/>
                        <a:t>Referral Information</a:t>
                      </a:r>
                    </a:p>
                  </a:txBody>
                  <a:tcPr/>
                </a:tc>
                <a:tc>
                  <a:txBody>
                    <a:bodyPr/>
                    <a:lstStyle/>
                    <a:p>
                      <a:pPr algn="ctr"/>
                      <a:r>
                        <a:rPr lang="en-US" dirty="0"/>
                        <a:t>Total</a:t>
                      </a:r>
                    </a:p>
                  </a:txBody>
                  <a:tcPr/>
                </a:tc>
                <a:extLst>
                  <a:ext uri="{0D108BD9-81ED-4DB2-BD59-A6C34878D82A}">
                    <a16:rowId xmlns:a16="http://schemas.microsoft.com/office/drawing/2014/main" val="3045632280"/>
                  </a:ext>
                </a:extLst>
              </a:tr>
              <a:tr h="370840">
                <a:tc>
                  <a:txBody>
                    <a:bodyPr/>
                    <a:lstStyle/>
                    <a:p>
                      <a:pPr algn="l"/>
                      <a:r>
                        <a:rPr lang="en-US" dirty="0"/>
                        <a:t>All Referrals</a:t>
                      </a:r>
                    </a:p>
                  </a:txBody>
                  <a:tcPr/>
                </a:tc>
                <a:tc>
                  <a:txBody>
                    <a:bodyPr/>
                    <a:lstStyle/>
                    <a:p>
                      <a:pPr algn="ctr"/>
                      <a:r>
                        <a:rPr lang="en-US" dirty="0"/>
                        <a:t>2,427</a:t>
                      </a:r>
                    </a:p>
                  </a:txBody>
                  <a:tcPr/>
                </a:tc>
                <a:extLst>
                  <a:ext uri="{0D108BD9-81ED-4DB2-BD59-A6C34878D82A}">
                    <a16:rowId xmlns:a16="http://schemas.microsoft.com/office/drawing/2014/main" val="2033092702"/>
                  </a:ext>
                </a:extLst>
              </a:tr>
              <a:tr h="370840">
                <a:tc>
                  <a:txBody>
                    <a:bodyPr/>
                    <a:lstStyle/>
                    <a:p>
                      <a:pPr algn="l"/>
                      <a:r>
                        <a:rPr lang="en-US" dirty="0"/>
                        <a:t>        -Males</a:t>
                      </a:r>
                    </a:p>
                  </a:txBody>
                  <a:tcPr/>
                </a:tc>
                <a:tc>
                  <a:txBody>
                    <a:bodyPr/>
                    <a:lstStyle/>
                    <a:p>
                      <a:pPr algn="ctr"/>
                      <a:r>
                        <a:rPr lang="en-US" dirty="0"/>
                        <a:t>1,714</a:t>
                      </a:r>
                    </a:p>
                  </a:txBody>
                  <a:tcPr/>
                </a:tc>
                <a:extLst>
                  <a:ext uri="{0D108BD9-81ED-4DB2-BD59-A6C34878D82A}">
                    <a16:rowId xmlns:a16="http://schemas.microsoft.com/office/drawing/2014/main" val="2467799288"/>
                  </a:ext>
                </a:extLst>
              </a:tr>
              <a:tr h="370840">
                <a:tc>
                  <a:txBody>
                    <a:bodyPr/>
                    <a:lstStyle/>
                    <a:p>
                      <a:pPr algn="l"/>
                      <a:r>
                        <a:rPr lang="en-US" dirty="0"/>
                        <a:t>        -Females</a:t>
                      </a:r>
                    </a:p>
                  </a:txBody>
                  <a:tcPr/>
                </a:tc>
                <a:tc>
                  <a:txBody>
                    <a:bodyPr/>
                    <a:lstStyle/>
                    <a:p>
                      <a:pPr algn="ctr"/>
                      <a:r>
                        <a:rPr lang="en-US" dirty="0"/>
                        <a:t>713</a:t>
                      </a:r>
                    </a:p>
                  </a:txBody>
                  <a:tcPr/>
                </a:tc>
                <a:extLst>
                  <a:ext uri="{0D108BD9-81ED-4DB2-BD59-A6C34878D82A}">
                    <a16:rowId xmlns:a16="http://schemas.microsoft.com/office/drawing/2014/main" val="1502107909"/>
                  </a:ext>
                </a:extLst>
              </a:tr>
              <a:tr h="370840">
                <a:tc>
                  <a:txBody>
                    <a:bodyPr/>
                    <a:lstStyle/>
                    <a:p>
                      <a:pPr algn="l"/>
                      <a:r>
                        <a:rPr lang="en-US" dirty="0"/>
                        <a:t>Diagnostic Process Completed</a:t>
                      </a:r>
                    </a:p>
                  </a:txBody>
                  <a:tcPr/>
                </a:tc>
                <a:tc>
                  <a:txBody>
                    <a:bodyPr/>
                    <a:lstStyle/>
                    <a:p>
                      <a:pPr algn="ctr"/>
                      <a:r>
                        <a:rPr lang="en-US" dirty="0"/>
                        <a:t>809</a:t>
                      </a:r>
                    </a:p>
                  </a:txBody>
                  <a:tcPr/>
                </a:tc>
                <a:extLst>
                  <a:ext uri="{0D108BD9-81ED-4DB2-BD59-A6C34878D82A}">
                    <a16:rowId xmlns:a16="http://schemas.microsoft.com/office/drawing/2014/main" val="2605983320"/>
                  </a:ext>
                </a:extLst>
              </a:tr>
              <a:tr h="370840">
                <a:tc>
                  <a:txBody>
                    <a:bodyPr/>
                    <a:lstStyle/>
                    <a:p>
                      <a:pPr algn="l"/>
                      <a:r>
                        <a:rPr lang="en-US" dirty="0"/>
                        <a:t>        -Diagnosis of Autism Given</a:t>
                      </a:r>
                    </a:p>
                  </a:txBody>
                  <a:tcPr/>
                </a:tc>
                <a:tc>
                  <a:txBody>
                    <a:bodyPr/>
                    <a:lstStyle/>
                    <a:p>
                      <a:pPr algn="ctr"/>
                      <a:r>
                        <a:rPr lang="en-US" dirty="0"/>
                        <a:t>498</a:t>
                      </a:r>
                    </a:p>
                  </a:txBody>
                  <a:tcPr/>
                </a:tc>
                <a:extLst>
                  <a:ext uri="{0D108BD9-81ED-4DB2-BD59-A6C34878D82A}">
                    <a16:rowId xmlns:a16="http://schemas.microsoft.com/office/drawing/2014/main" val="3162324305"/>
                  </a:ext>
                </a:extLst>
              </a:tr>
              <a:tr h="370840">
                <a:tc>
                  <a:txBody>
                    <a:bodyPr/>
                    <a:lstStyle/>
                    <a:p>
                      <a:pPr algn="l"/>
                      <a:r>
                        <a:rPr lang="en-US" dirty="0"/>
                        <a:t>        -Autism Diagnosis with Medicaid</a:t>
                      </a:r>
                    </a:p>
                  </a:txBody>
                  <a:tcPr/>
                </a:tc>
                <a:tc>
                  <a:txBody>
                    <a:bodyPr/>
                    <a:lstStyle/>
                    <a:p>
                      <a:pPr algn="ctr"/>
                      <a:r>
                        <a:rPr lang="en-US" dirty="0"/>
                        <a:t>382</a:t>
                      </a:r>
                    </a:p>
                  </a:txBody>
                  <a:tcPr/>
                </a:tc>
                <a:extLst>
                  <a:ext uri="{0D108BD9-81ED-4DB2-BD59-A6C34878D82A}">
                    <a16:rowId xmlns:a16="http://schemas.microsoft.com/office/drawing/2014/main" val="3515581208"/>
                  </a:ext>
                </a:extLst>
              </a:tr>
            </a:tbl>
          </a:graphicData>
        </a:graphic>
      </p:graphicFrame>
      <p:sp>
        <p:nvSpPr>
          <p:cNvPr id="8" name="TextBox 7">
            <a:extLst>
              <a:ext uri="{FF2B5EF4-FFF2-40B4-BE49-F238E27FC236}">
                <a16:creationId xmlns:a16="http://schemas.microsoft.com/office/drawing/2014/main" id="{9A8517B8-D99B-43D5-B8AA-0F0CE206B1F7}"/>
              </a:ext>
            </a:extLst>
          </p:cNvPr>
          <p:cNvSpPr txBox="1"/>
          <p:nvPr/>
        </p:nvSpPr>
        <p:spPr>
          <a:xfrm>
            <a:off x="783956" y="5165017"/>
            <a:ext cx="8584794" cy="1785104"/>
          </a:xfrm>
          <a:prstGeom prst="rect">
            <a:avLst/>
          </a:prstGeom>
          <a:noFill/>
        </p:spPr>
        <p:txBody>
          <a:bodyPr wrap="square" rtlCol="0">
            <a:spAutoFit/>
          </a:bodyPr>
          <a:lstStyle/>
          <a:p>
            <a:pPr>
              <a:defRPr/>
            </a:pPr>
            <a:r>
              <a:rPr lang="en-US" sz="2200" dirty="0"/>
              <a:t>55 out of 67 counties in Alabama are considered rural </a:t>
            </a:r>
          </a:p>
          <a:p>
            <a:pPr>
              <a:defRPr/>
            </a:pPr>
            <a:r>
              <a:rPr lang="en-US" sz="1400" dirty="0">
                <a:solidFill>
                  <a:schemeClr val="bg2">
                    <a:lumMod val="50000"/>
                  </a:schemeClr>
                </a:solidFill>
              </a:rPr>
              <a:t>(Alabama Rural Health Association)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200" b="1" dirty="0">
                <a:solidFill>
                  <a:srgbClr val="000000"/>
                </a:solidFill>
                <a:latin typeface="Century Gothic" panose="020B0502020202020204"/>
              </a:rPr>
              <a:t>Statewide, we are currently serving</a:t>
            </a:r>
            <a:r>
              <a:rPr kumimoji="0" lang="en-US" sz="2200" b="1" i="0" u="none" strike="noStrike" kern="1200" cap="none" spc="0" normalizeH="0" baseline="0" noProof="0" dirty="0">
                <a:ln>
                  <a:noFill/>
                </a:ln>
                <a:solidFill>
                  <a:srgbClr val="000000"/>
                </a:solidFill>
                <a:effectLst/>
                <a:uLnTx/>
                <a:uFillTx/>
                <a:latin typeface="Century Gothic" panose="020B0502020202020204"/>
                <a:ea typeface="+mn-ea"/>
                <a:cs typeface="+mn-cs"/>
              </a:rPr>
              <a:t> 53 counties in Alabama (41 of which are rural), as well as families from MS, TN, &amp; FL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p:txBody>
      </p:sp>
      <p:pic>
        <p:nvPicPr>
          <p:cNvPr id="5" name="Picture 2" descr="Map of Alabama">
            <a:extLst>
              <a:ext uri="{FF2B5EF4-FFF2-40B4-BE49-F238E27FC236}">
                <a16:creationId xmlns:a16="http://schemas.microsoft.com/office/drawing/2014/main" id="{08C2C2C9-D98F-4354-BDC0-762E03158B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8749" y="2313342"/>
            <a:ext cx="2457105" cy="3971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34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4E6E2-8F12-4488-9DFE-42785FA6A2F9}"/>
              </a:ext>
            </a:extLst>
          </p:cNvPr>
          <p:cNvSpPr>
            <a:spLocks noGrp="1"/>
          </p:cNvSpPr>
          <p:nvPr>
            <p:ph type="title"/>
          </p:nvPr>
        </p:nvSpPr>
        <p:spPr>
          <a:xfrm>
            <a:off x="2942515" y="990452"/>
            <a:ext cx="6306969" cy="706964"/>
          </a:xfrm>
        </p:spPr>
        <p:txBody>
          <a:bodyPr/>
          <a:lstStyle/>
          <a:p>
            <a:pPr algn="ctr"/>
            <a:r>
              <a:rPr lang="en-US" dirty="0"/>
              <a:t>Autism Clinic Data</a:t>
            </a:r>
            <a:endParaRPr lang="en-US" dirty="0">
              <a:highlight>
                <a:srgbClr val="FF0000"/>
              </a:highlight>
            </a:endParaRPr>
          </a:p>
        </p:txBody>
      </p:sp>
      <p:graphicFrame>
        <p:nvGraphicFramePr>
          <p:cNvPr id="6" name="Content Placeholder 5">
            <a:extLst>
              <a:ext uri="{FF2B5EF4-FFF2-40B4-BE49-F238E27FC236}">
                <a16:creationId xmlns:a16="http://schemas.microsoft.com/office/drawing/2014/main" id="{97D98F94-A24C-4AB7-9CAB-858120295B09}"/>
              </a:ext>
            </a:extLst>
          </p:cNvPr>
          <p:cNvGraphicFramePr>
            <a:graphicFrameLocks noGrp="1"/>
          </p:cNvGraphicFramePr>
          <p:nvPr>
            <p:ph idx="1"/>
            <p:extLst>
              <p:ext uri="{D42A27DB-BD31-4B8C-83A1-F6EECF244321}">
                <p14:modId xmlns:p14="http://schemas.microsoft.com/office/powerpoint/2010/main" val="3810337246"/>
              </p:ext>
            </p:extLst>
          </p:nvPr>
        </p:nvGraphicFramePr>
        <p:xfrm>
          <a:off x="3835402" y="2486534"/>
          <a:ext cx="4616459" cy="35144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10D90521-6CBF-4E9B-84AF-79E0667D526D}"/>
              </a:ext>
            </a:extLst>
          </p:cNvPr>
          <p:cNvGraphicFramePr/>
          <p:nvPr>
            <p:extLst>
              <p:ext uri="{D42A27DB-BD31-4B8C-83A1-F6EECF244321}">
                <p14:modId xmlns:p14="http://schemas.microsoft.com/office/powerpoint/2010/main" val="166476927"/>
              </p:ext>
            </p:extLst>
          </p:nvPr>
        </p:nvGraphicFramePr>
        <p:xfrm>
          <a:off x="8039100" y="2779589"/>
          <a:ext cx="4152900" cy="357600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041B4FCC-5A5D-42D7-83EC-1D39C20901F6}"/>
              </a:ext>
            </a:extLst>
          </p:cNvPr>
          <p:cNvGraphicFramePr/>
          <p:nvPr>
            <p:extLst>
              <p:ext uri="{D42A27DB-BD31-4B8C-83A1-F6EECF244321}">
                <p14:modId xmlns:p14="http://schemas.microsoft.com/office/powerpoint/2010/main" val="184242394"/>
              </p:ext>
            </p:extLst>
          </p:nvPr>
        </p:nvGraphicFramePr>
        <p:xfrm>
          <a:off x="-77190" y="2760443"/>
          <a:ext cx="3912592" cy="351440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33779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CC9A4-C157-4647-A610-BF82D198D1EC}"/>
              </a:ext>
            </a:extLst>
          </p:cNvPr>
          <p:cNvSpPr>
            <a:spLocks noGrp="1"/>
          </p:cNvSpPr>
          <p:nvPr>
            <p:ph type="title"/>
          </p:nvPr>
        </p:nvSpPr>
        <p:spPr>
          <a:xfrm>
            <a:off x="3523877" y="999737"/>
            <a:ext cx="5144246" cy="706964"/>
          </a:xfrm>
        </p:spPr>
        <p:txBody>
          <a:bodyPr/>
          <a:lstStyle/>
          <a:p>
            <a:r>
              <a:rPr lang="en-US" dirty="0"/>
              <a:t>Funding and Support</a:t>
            </a:r>
          </a:p>
        </p:txBody>
      </p:sp>
      <p:pic>
        <p:nvPicPr>
          <p:cNvPr id="4" name="Content Placeholder 3">
            <a:extLst>
              <a:ext uri="{FF2B5EF4-FFF2-40B4-BE49-F238E27FC236}">
                <a16:creationId xmlns:a16="http://schemas.microsoft.com/office/drawing/2014/main" id="{366DF721-34AA-4A8F-A2D6-112B436F1EB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30048" y="4930538"/>
            <a:ext cx="4329377" cy="804302"/>
          </a:xfrm>
          <a:prstGeom prst="rect">
            <a:avLst/>
          </a:prstGeom>
        </p:spPr>
      </p:pic>
      <p:pic>
        <p:nvPicPr>
          <p:cNvPr id="5" name="Picture 4" descr="Logo">
            <a:extLst>
              <a:ext uri="{FF2B5EF4-FFF2-40B4-BE49-F238E27FC236}">
                <a16:creationId xmlns:a16="http://schemas.microsoft.com/office/drawing/2014/main" id="{AD9ED903-7AA4-4D48-B935-C08EA846D2D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21793" y="2964661"/>
            <a:ext cx="3717900" cy="928677"/>
          </a:xfrm>
          <a:prstGeom prst="rect">
            <a:avLst/>
          </a:prstGeom>
          <a:noFill/>
          <a:ln>
            <a:noFill/>
          </a:ln>
        </p:spPr>
      </p:pic>
      <p:pic>
        <p:nvPicPr>
          <p:cNvPr id="6" name="Picture 5" descr="Smith Family Clinic">
            <a:extLst>
              <a:ext uri="{FF2B5EF4-FFF2-40B4-BE49-F238E27FC236}">
                <a16:creationId xmlns:a16="http://schemas.microsoft.com/office/drawing/2014/main" id="{4C74056D-0A88-46D9-9EE4-20128430845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668123" y="3061669"/>
            <a:ext cx="2120381" cy="1040859"/>
          </a:xfrm>
          <a:prstGeom prst="rect">
            <a:avLst/>
          </a:prstGeom>
          <a:noFill/>
          <a:ln>
            <a:noFill/>
          </a:ln>
        </p:spPr>
      </p:pic>
      <p:pic>
        <p:nvPicPr>
          <p:cNvPr id="7" name="Picture 6" descr="CF-logo-stacked-transparent.png">
            <a:extLst>
              <a:ext uri="{FF2B5EF4-FFF2-40B4-BE49-F238E27FC236}">
                <a16:creationId xmlns:a16="http://schemas.microsoft.com/office/drawing/2014/main" id="{76638C74-9361-4E75-95A1-7DD241B924FE}"/>
              </a:ext>
            </a:extLst>
          </p:cNvPr>
          <p:cNvPicPr/>
          <p:nvPr/>
        </p:nvPicPr>
        <p:blipFill>
          <a:blip r:embed="rId6" r:link="rId7" cstate="print">
            <a:extLst>
              <a:ext uri="{28A0092B-C50C-407E-A947-70E740481C1C}">
                <a14:useLocalDpi xmlns:a14="http://schemas.microsoft.com/office/drawing/2010/main" val="0"/>
              </a:ext>
            </a:extLst>
          </a:blip>
          <a:srcRect/>
          <a:stretch>
            <a:fillRect/>
          </a:stretch>
        </p:blipFill>
        <p:spPr bwMode="auto">
          <a:xfrm>
            <a:off x="1154954" y="4501996"/>
            <a:ext cx="2027158" cy="1350739"/>
          </a:xfrm>
          <a:prstGeom prst="rect">
            <a:avLst/>
          </a:prstGeom>
          <a:noFill/>
          <a:ln>
            <a:noFill/>
          </a:ln>
        </p:spPr>
      </p:pic>
      <p:pic>
        <p:nvPicPr>
          <p:cNvPr id="8" name="Picture 7" descr="Innovate Alabama | Leading the way for innovation in Alabama">
            <a:extLst>
              <a:ext uri="{FF2B5EF4-FFF2-40B4-BE49-F238E27FC236}">
                <a16:creationId xmlns:a16="http://schemas.microsoft.com/office/drawing/2014/main" id="{8157DDD2-801D-4764-B3E2-82DF51D6BE1D}"/>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24353" y="2794670"/>
            <a:ext cx="1743294" cy="1574858"/>
          </a:xfrm>
          <a:prstGeom prst="rect">
            <a:avLst/>
          </a:prstGeom>
          <a:noFill/>
          <a:ln>
            <a:noFill/>
          </a:ln>
        </p:spPr>
      </p:pic>
      <p:pic>
        <p:nvPicPr>
          <p:cNvPr id="10" name="Picture 9" descr="A logo for a college&#10;&#10;Description automatically generated">
            <a:extLst>
              <a:ext uri="{FF2B5EF4-FFF2-40B4-BE49-F238E27FC236}">
                <a16:creationId xmlns:a16="http://schemas.microsoft.com/office/drawing/2014/main" id="{0C14CD40-1C7B-3F7E-ED9A-B232BDDB8010}"/>
              </a:ext>
            </a:extLst>
          </p:cNvPr>
          <p:cNvPicPr>
            <a:picLocks noChangeAspect="1"/>
          </p:cNvPicPr>
          <p:nvPr/>
        </p:nvPicPr>
        <p:blipFill>
          <a:blip r:embed="rId9">
            <a:extLst>
              <a:ext uri="{28A0092B-C50C-407E-A947-70E740481C1C}">
                <a14:useLocalDpi xmlns:a14="http://schemas.microsoft.com/office/drawing/2010/main" val="0"/>
              </a:ext>
            </a:extLst>
          </a:blip>
          <a:srcRect t="9911" b="19804"/>
          <a:stretch/>
        </p:blipFill>
        <p:spPr>
          <a:xfrm>
            <a:off x="8668123" y="4432208"/>
            <a:ext cx="2120381" cy="1490313"/>
          </a:xfrm>
          <a:prstGeom prst="rect">
            <a:avLst/>
          </a:prstGeom>
        </p:spPr>
      </p:pic>
    </p:spTree>
    <p:extLst>
      <p:ext uri="{BB962C8B-B14F-4D97-AF65-F5344CB8AC3E}">
        <p14:creationId xmlns:p14="http://schemas.microsoft.com/office/powerpoint/2010/main" val="2594724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7131E-C0BF-4E7D-8C08-A36FB5BB3462}"/>
              </a:ext>
            </a:extLst>
          </p:cNvPr>
          <p:cNvSpPr>
            <a:spLocks noGrp="1"/>
          </p:cNvSpPr>
          <p:nvPr>
            <p:ph type="title"/>
          </p:nvPr>
        </p:nvSpPr>
        <p:spPr>
          <a:xfrm>
            <a:off x="4402225" y="983724"/>
            <a:ext cx="3387549" cy="706964"/>
          </a:xfrm>
        </p:spPr>
        <p:txBody>
          <a:bodyPr/>
          <a:lstStyle/>
          <a:p>
            <a:pPr algn="ctr"/>
            <a:r>
              <a:rPr lang="en-US" dirty="0"/>
              <a:t>Malia’s Story</a:t>
            </a:r>
          </a:p>
        </p:txBody>
      </p:sp>
      <p:pic>
        <p:nvPicPr>
          <p:cNvPr id="4" name="Picture 2" descr="30a8a1df-d54e-4680-8465-6dca1c07fc52@namprd15">
            <a:extLst>
              <a:ext uri="{FF2B5EF4-FFF2-40B4-BE49-F238E27FC236}">
                <a16:creationId xmlns:a16="http://schemas.microsoft.com/office/drawing/2014/main" id="{C7728953-B7A7-4802-93D1-9A055F06E6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9774" y="2423133"/>
            <a:ext cx="3566631" cy="366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9D9D7B67-5575-4FB2-9B01-AD97B91124B9}"/>
              </a:ext>
            </a:extLst>
          </p:cNvPr>
          <p:cNvSpPr txBox="1"/>
          <p:nvPr/>
        </p:nvSpPr>
        <p:spPr>
          <a:xfrm>
            <a:off x="572730" y="2423133"/>
            <a:ext cx="6683033" cy="347787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entury Gothic" panose="020B0502020202020204"/>
                <a:ea typeface="+mn-ea"/>
                <a:cs typeface="+mn-cs"/>
              </a:rPr>
              <a:t>2 years old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entury Gothic" panose="020B0502020202020204"/>
                <a:ea typeface="+mn-ea"/>
                <a:cs typeface="+mn-cs"/>
              </a:rPr>
              <a:t>Low-income family with limited resources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entury Gothic" panose="020B0502020202020204"/>
                <a:ea typeface="+mn-ea"/>
                <a:cs typeface="+mn-cs"/>
              </a:rPr>
              <a:t>Early Intervention services since February 2023</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entury Gothic" panose="020B0502020202020204"/>
                <a:ea typeface="+mn-ea"/>
                <a:cs typeface="+mn-cs"/>
              </a:rPr>
              <a:t>Autism diagnosis </a:t>
            </a:r>
            <a:r>
              <a:rPr lang="en-US" sz="2200" dirty="0">
                <a:solidFill>
                  <a:srgbClr val="000000"/>
                </a:solidFill>
                <a:latin typeface="Century Gothic" panose="020B0502020202020204"/>
              </a:rPr>
              <a:t>June</a:t>
            </a:r>
            <a:r>
              <a:rPr kumimoji="0" lang="en-US" sz="2200" b="0" i="0" u="none" strike="noStrike" kern="1200" cap="none" spc="0" normalizeH="0" baseline="0" noProof="0" dirty="0">
                <a:ln>
                  <a:noFill/>
                </a:ln>
                <a:solidFill>
                  <a:srgbClr val="000000"/>
                </a:solidFill>
                <a:effectLst/>
                <a:uLnTx/>
                <a:uFillTx/>
                <a:latin typeface="Century Gothic" panose="020B0502020202020204"/>
                <a:ea typeface="+mn-ea"/>
                <a:cs typeface="+mn-cs"/>
              </a:rPr>
              <a:t> 2023</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FF0000"/>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entury Gothic" panose="020B0502020202020204"/>
                <a:ea typeface="+mn-ea"/>
                <a:cs typeface="+mn-cs"/>
              </a:rPr>
              <a:t>Our services have helped Malia’s family with her development</a:t>
            </a:r>
          </a:p>
        </p:txBody>
      </p:sp>
      <p:sp>
        <p:nvSpPr>
          <p:cNvPr id="3" name="TextBox 2">
            <a:extLst>
              <a:ext uri="{FF2B5EF4-FFF2-40B4-BE49-F238E27FC236}">
                <a16:creationId xmlns:a16="http://schemas.microsoft.com/office/drawing/2014/main" id="{9CD42594-CB95-4B5C-99A8-DC91E48FDC21}"/>
              </a:ext>
            </a:extLst>
          </p:cNvPr>
          <p:cNvSpPr txBox="1"/>
          <p:nvPr/>
        </p:nvSpPr>
        <p:spPr>
          <a:xfrm>
            <a:off x="1855423" y="6083884"/>
            <a:ext cx="4117646" cy="369332"/>
          </a:xfrm>
          <a:prstGeom prst="rect">
            <a:avLst/>
          </a:prstGeom>
          <a:solidFill>
            <a:schemeClr val="accent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rPr>
              <a:t>Our Diagnostic Clinic Impacts Lives</a:t>
            </a:r>
          </a:p>
        </p:txBody>
      </p:sp>
    </p:spTree>
    <p:extLst>
      <p:ext uri="{BB962C8B-B14F-4D97-AF65-F5344CB8AC3E}">
        <p14:creationId xmlns:p14="http://schemas.microsoft.com/office/powerpoint/2010/main" val="3706884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AD45E-1BE2-41E0-A57D-02B987EE74EB}"/>
              </a:ext>
            </a:extLst>
          </p:cNvPr>
          <p:cNvSpPr>
            <a:spLocks noGrp="1"/>
          </p:cNvSpPr>
          <p:nvPr>
            <p:ph type="title"/>
          </p:nvPr>
        </p:nvSpPr>
        <p:spPr>
          <a:xfrm>
            <a:off x="4350338" y="988418"/>
            <a:ext cx="3491323" cy="706964"/>
          </a:xfrm>
        </p:spPr>
        <p:txBody>
          <a:bodyPr/>
          <a:lstStyle/>
          <a:p>
            <a:pPr algn="ctr"/>
            <a:r>
              <a:rPr lang="en-US" dirty="0"/>
              <a:t>Malia’s Story</a:t>
            </a:r>
          </a:p>
        </p:txBody>
      </p:sp>
      <p:pic>
        <p:nvPicPr>
          <p:cNvPr id="1027" name="Picture 3" descr="3f0fcdbe-9d2a-4632-8bcf-f3365fedffba@namprd15">
            <a:extLst>
              <a:ext uri="{FF2B5EF4-FFF2-40B4-BE49-F238E27FC236}">
                <a16:creationId xmlns:a16="http://schemas.microsoft.com/office/drawing/2014/main" id="{1C16C06B-948B-4B59-9F8C-F9C469E7E9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3196"/>
          <a:stretch/>
        </p:blipFill>
        <p:spPr bwMode="auto">
          <a:xfrm>
            <a:off x="705464" y="2430860"/>
            <a:ext cx="6653981" cy="3910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782ce720-d851-4ff5-a706-dc62934ed7db@namprd15">
            <a:extLst>
              <a:ext uri="{FF2B5EF4-FFF2-40B4-BE49-F238E27FC236}">
                <a16:creationId xmlns:a16="http://schemas.microsoft.com/office/drawing/2014/main" id="{4F3FCB43-1152-4753-A9CB-8E09844ADA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4112" y="2430860"/>
            <a:ext cx="3632424" cy="3910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144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A9ED4-36CC-4C71-8188-6332441D779F}"/>
              </a:ext>
            </a:extLst>
          </p:cNvPr>
          <p:cNvSpPr>
            <a:spLocks noGrp="1"/>
          </p:cNvSpPr>
          <p:nvPr>
            <p:ph type="title"/>
          </p:nvPr>
        </p:nvSpPr>
        <p:spPr>
          <a:xfrm>
            <a:off x="4025527" y="960969"/>
            <a:ext cx="4140946" cy="706964"/>
          </a:xfrm>
        </p:spPr>
        <p:txBody>
          <a:bodyPr>
            <a:normAutofit/>
          </a:bodyPr>
          <a:lstStyle/>
          <a:p>
            <a:r>
              <a:rPr lang="en-US" dirty="0"/>
              <a:t>Cost to Families</a:t>
            </a:r>
          </a:p>
        </p:txBody>
      </p:sp>
      <p:sp>
        <p:nvSpPr>
          <p:cNvPr id="3" name="Content Placeholder 2">
            <a:extLst>
              <a:ext uri="{FF2B5EF4-FFF2-40B4-BE49-F238E27FC236}">
                <a16:creationId xmlns:a16="http://schemas.microsoft.com/office/drawing/2014/main" id="{5B6F29F6-ADDE-46D0-8775-CD807BF1DA6E}"/>
              </a:ext>
            </a:extLst>
          </p:cNvPr>
          <p:cNvSpPr>
            <a:spLocks noGrp="1"/>
          </p:cNvSpPr>
          <p:nvPr>
            <p:ph idx="1"/>
          </p:nvPr>
        </p:nvSpPr>
        <p:spPr>
          <a:xfrm>
            <a:off x="1749315" y="2725420"/>
            <a:ext cx="4140946" cy="3416300"/>
          </a:xfrm>
        </p:spPr>
        <p:txBody>
          <a:bodyPr vert="horz" lIns="0" tIns="45720" rIns="0" bIns="45720" rtlCol="0" anchor="t">
            <a:normAutofit/>
          </a:bodyPr>
          <a:lstStyle/>
          <a:p>
            <a:pPr>
              <a:spcAft>
                <a:spcPts val="1200"/>
              </a:spcAft>
            </a:pPr>
            <a:r>
              <a:rPr lang="en-US" sz="2800" dirty="0">
                <a:solidFill>
                  <a:schemeClr val="tx1"/>
                </a:solidFill>
                <a:cs typeface="Calibri"/>
              </a:rPr>
              <a:t>Medicaid</a:t>
            </a:r>
          </a:p>
          <a:p>
            <a:pPr>
              <a:spcAft>
                <a:spcPts val="1200"/>
              </a:spcAft>
            </a:pPr>
            <a:r>
              <a:rPr lang="en-US" sz="2800" dirty="0">
                <a:solidFill>
                  <a:schemeClr val="tx1"/>
                </a:solidFill>
                <a:cs typeface="Calibri"/>
              </a:rPr>
              <a:t>BCBS/ALL Kids</a:t>
            </a:r>
          </a:p>
          <a:p>
            <a:pPr>
              <a:spcAft>
                <a:spcPts val="1200"/>
              </a:spcAft>
            </a:pPr>
            <a:r>
              <a:rPr lang="en-US" sz="2800" dirty="0">
                <a:solidFill>
                  <a:schemeClr val="tx1"/>
                </a:solidFill>
                <a:cs typeface="Calibri"/>
              </a:rPr>
              <a:t>TRICARE</a:t>
            </a:r>
          </a:p>
          <a:p>
            <a:pPr>
              <a:spcAft>
                <a:spcPts val="1200"/>
              </a:spcAft>
            </a:pPr>
            <a:r>
              <a:rPr lang="en-US" sz="2800" dirty="0">
                <a:solidFill>
                  <a:schemeClr val="tx1"/>
                </a:solidFill>
                <a:cs typeface="Calibri"/>
              </a:rPr>
              <a:t>Self-pay</a:t>
            </a:r>
          </a:p>
        </p:txBody>
      </p:sp>
      <p:pic>
        <p:nvPicPr>
          <p:cNvPr id="4" name="Picture 4">
            <a:extLst>
              <a:ext uri="{FF2B5EF4-FFF2-40B4-BE49-F238E27FC236}">
                <a16:creationId xmlns:a16="http://schemas.microsoft.com/office/drawing/2014/main" id="{398C2B8B-FBDA-8CA6-C215-72DA4178F8E3}"/>
              </a:ext>
            </a:extLst>
          </p:cNvPr>
          <p:cNvPicPr>
            <a:picLocks noChangeAspect="1"/>
          </p:cNvPicPr>
          <p:nvPr/>
        </p:nvPicPr>
        <p:blipFill rotWithShape="1">
          <a:blip r:embed="rId3"/>
          <a:srcRect l="8643" r="1037" b="3"/>
          <a:stretch/>
        </p:blipFill>
        <p:spPr>
          <a:xfrm>
            <a:off x="8198370" y="2548788"/>
            <a:ext cx="3135109" cy="3471012"/>
          </a:xfrm>
          <a:prstGeom prst="rect">
            <a:avLst/>
          </a:prstGeom>
        </p:spPr>
      </p:pic>
    </p:spTree>
    <p:extLst>
      <p:ext uri="{BB962C8B-B14F-4D97-AF65-F5344CB8AC3E}">
        <p14:creationId xmlns:p14="http://schemas.microsoft.com/office/powerpoint/2010/main" val="3687862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8BBAEF-0B22-4F18-BEB8-4C5A8EF4296B}"/>
              </a:ext>
            </a:extLst>
          </p:cNvPr>
          <p:cNvSpPr>
            <a:spLocks noGrp="1"/>
          </p:cNvSpPr>
          <p:nvPr>
            <p:ph type="title"/>
          </p:nvPr>
        </p:nvSpPr>
        <p:spPr>
          <a:xfrm>
            <a:off x="1626022" y="5122326"/>
            <a:ext cx="8939956" cy="821273"/>
          </a:xfrm>
        </p:spPr>
        <p:txBody>
          <a:bodyPr>
            <a:noAutofit/>
          </a:bodyPr>
          <a:lstStyle/>
          <a:p>
            <a:pPr algn="ctr"/>
            <a:r>
              <a:rPr lang="en-US" sz="6000" dirty="0"/>
              <a:t>Autism Services</a:t>
            </a:r>
          </a:p>
        </p:txBody>
      </p:sp>
      <p:pic>
        <p:nvPicPr>
          <p:cNvPr id="1026" name="Picture 2" descr="150+ Family Picture Quotes and Caption Ideas - TurboFuture">
            <a:extLst>
              <a:ext uri="{FF2B5EF4-FFF2-40B4-BE49-F238E27FC236}">
                <a16:creationId xmlns:a16="http://schemas.microsoft.com/office/drawing/2014/main" id="{3B217FEF-960D-4D47-8DFE-D868D8988A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15" t="13787" r="12050"/>
          <a:stretch/>
        </p:blipFill>
        <p:spPr bwMode="auto">
          <a:xfrm>
            <a:off x="3467083" y="182881"/>
            <a:ext cx="5257834" cy="4037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445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977034-8F17-1619-F90F-5944306ED809}"/>
              </a:ext>
            </a:extLst>
          </p:cNvPr>
          <p:cNvSpPr>
            <a:spLocks noGrp="1"/>
          </p:cNvSpPr>
          <p:nvPr>
            <p:ph type="title"/>
          </p:nvPr>
        </p:nvSpPr>
        <p:spPr>
          <a:xfrm>
            <a:off x="149114" y="668868"/>
            <a:ext cx="10717006" cy="1297091"/>
          </a:xfrm>
        </p:spPr>
        <p:txBody>
          <a:bodyPr/>
          <a:lstStyle/>
          <a:p>
            <a:pPr algn="ctr"/>
            <a:r>
              <a:rPr lang="en-US" sz="3600" dirty="0"/>
              <a:t>Behavioral Education Support Training (BEST) Curriculum for Families and Professionals </a:t>
            </a:r>
            <a:endParaRPr lang="en-US" dirty="0"/>
          </a:p>
        </p:txBody>
      </p:sp>
      <p:sp>
        <p:nvSpPr>
          <p:cNvPr id="7" name="TextBox 6">
            <a:extLst>
              <a:ext uri="{FF2B5EF4-FFF2-40B4-BE49-F238E27FC236}">
                <a16:creationId xmlns:a16="http://schemas.microsoft.com/office/drawing/2014/main" id="{6AC7665B-23F0-CB1A-8202-22B875BFB72E}"/>
              </a:ext>
            </a:extLst>
          </p:cNvPr>
          <p:cNvSpPr txBox="1"/>
          <p:nvPr/>
        </p:nvSpPr>
        <p:spPr>
          <a:xfrm>
            <a:off x="899160" y="2545080"/>
            <a:ext cx="6446520" cy="2123658"/>
          </a:xfrm>
          <a:prstGeom prst="rect">
            <a:avLst/>
          </a:prstGeom>
          <a:noFill/>
        </p:spPr>
        <p:txBody>
          <a:bodyPr wrap="square" rtlCol="0">
            <a:spAutoFit/>
          </a:bodyPr>
          <a:lstStyle/>
          <a:p>
            <a:r>
              <a:rPr lang="en-US" sz="2800" dirty="0"/>
              <a:t>Dr. Vanessa Hinton, Professor Auburn University</a:t>
            </a:r>
          </a:p>
          <a:p>
            <a:endParaRPr lang="en-US" sz="2000" dirty="0"/>
          </a:p>
          <a:p>
            <a:r>
              <a:rPr lang="en-US" sz="2800" dirty="0"/>
              <a:t>Dr. Yusuf Akemoglu, Visiting Scholar at the University of Buffalo</a:t>
            </a:r>
          </a:p>
        </p:txBody>
      </p:sp>
      <p:pic>
        <p:nvPicPr>
          <p:cNvPr id="8" name="Picture 7">
            <a:extLst>
              <a:ext uri="{FF2B5EF4-FFF2-40B4-BE49-F238E27FC236}">
                <a16:creationId xmlns:a16="http://schemas.microsoft.com/office/drawing/2014/main" id="{CCD9A5B5-E147-470F-DA9D-57D2B041E510}"/>
              </a:ext>
            </a:extLst>
          </p:cNvPr>
          <p:cNvPicPr>
            <a:picLocks noChangeAspect="1"/>
          </p:cNvPicPr>
          <p:nvPr/>
        </p:nvPicPr>
        <p:blipFill>
          <a:blip r:embed="rId3"/>
          <a:stretch>
            <a:fillRect/>
          </a:stretch>
        </p:blipFill>
        <p:spPr>
          <a:xfrm>
            <a:off x="3959099" y="4784968"/>
            <a:ext cx="1548518" cy="1371719"/>
          </a:xfrm>
          <a:prstGeom prst="rect">
            <a:avLst/>
          </a:prstGeom>
        </p:spPr>
      </p:pic>
      <p:pic>
        <p:nvPicPr>
          <p:cNvPr id="9" name="Picture 8">
            <a:extLst>
              <a:ext uri="{FF2B5EF4-FFF2-40B4-BE49-F238E27FC236}">
                <a16:creationId xmlns:a16="http://schemas.microsoft.com/office/drawing/2014/main" id="{062FB5EF-BB32-B8B3-6619-5B6E658A210A}"/>
              </a:ext>
            </a:extLst>
          </p:cNvPr>
          <p:cNvPicPr>
            <a:picLocks noChangeAspect="1"/>
          </p:cNvPicPr>
          <p:nvPr/>
        </p:nvPicPr>
        <p:blipFill>
          <a:blip r:embed="rId4"/>
          <a:stretch>
            <a:fillRect/>
          </a:stretch>
        </p:blipFill>
        <p:spPr>
          <a:xfrm>
            <a:off x="1604393" y="4784968"/>
            <a:ext cx="1481456" cy="1481456"/>
          </a:xfrm>
          <a:prstGeom prst="rect">
            <a:avLst/>
          </a:prstGeom>
        </p:spPr>
      </p:pic>
      <p:pic>
        <p:nvPicPr>
          <p:cNvPr id="10" name="Picture 9">
            <a:extLst>
              <a:ext uri="{FF2B5EF4-FFF2-40B4-BE49-F238E27FC236}">
                <a16:creationId xmlns:a16="http://schemas.microsoft.com/office/drawing/2014/main" id="{F4646054-FF4B-5312-AD4C-0C644D247D62}"/>
              </a:ext>
            </a:extLst>
          </p:cNvPr>
          <p:cNvPicPr>
            <a:picLocks noChangeAspect="1"/>
          </p:cNvPicPr>
          <p:nvPr/>
        </p:nvPicPr>
        <p:blipFill>
          <a:blip r:embed="rId5"/>
          <a:stretch>
            <a:fillRect/>
          </a:stretch>
        </p:blipFill>
        <p:spPr>
          <a:xfrm>
            <a:off x="7656444" y="2715197"/>
            <a:ext cx="3999323" cy="2755631"/>
          </a:xfrm>
          <a:prstGeom prst="rect">
            <a:avLst/>
          </a:prstGeom>
        </p:spPr>
      </p:pic>
    </p:spTree>
    <p:extLst>
      <p:ext uri="{BB962C8B-B14F-4D97-AF65-F5344CB8AC3E}">
        <p14:creationId xmlns:p14="http://schemas.microsoft.com/office/powerpoint/2010/main" val="1197800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E66E2-E19F-5EA8-5591-C85E6F603334}"/>
              </a:ext>
            </a:extLst>
          </p:cNvPr>
          <p:cNvSpPr>
            <a:spLocks noGrp="1"/>
          </p:cNvSpPr>
          <p:nvPr>
            <p:ph type="title"/>
          </p:nvPr>
        </p:nvSpPr>
        <p:spPr>
          <a:xfrm>
            <a:off x="996189" y="2275937"/>
            <a:ext cx="3531369" cy="1706685"/>
          </a:xfrm>
        </p:spPr>
        <p:txBody>
          <a:bodyPr vert="horz" lIns="91440" tIns="45720" rIns="91440" bIns="45720" rtlCol="0" anchor="b">
            <a:normAutofit/>
          </a:bodyPr>
          <a:lstStyle/>
          <a:p>
            <a:r>
              <a:rPr lang="en-US" sz="3600" dirty="0"/>
              <a:t>Challenging Behaviors </a:t>
            </a:r>
          </a:p>
        </p:txBody>
      </p:sp>
      <p:sp>
        <p:nvSpPr>
          <p:cNvPr id="6" name="TextBox 5">
            <a:extLst>
              <a:ext uri="{FF2B5EF4-FFF2-40B4-BE49-F238E27FC236}">
                <a16:creationId xmlns:a16="http://schemas.microsoft.com/office/drawing/2014/main" id="{EFAD02EC-01E6-4270-E9D3-28BB07E73C60}"/>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800" dirty="0"/>
          </a:p>
          <a:p>
            <a:pPr indent="-228600">
              <a:lnSpc>
                <a:spcPct val="90000"/>
              </a:lnSpc>
              <a:spcAft>
                <a:spcPts val="600"/>
              </a:spcAft>
              <a:buFont typeface="Arial" panose="020B0604020202020204" pitchFamily="34" charset="0"/>
              <a:buChar char="•"/>
            </a:pPr>
            <a:endParaRPr lang="en-US" sz="2200" dirty="0"/>
          </a:p>
        </p:txBody>
      </p:sp>
      <p:sp>
        <p:nvSpPr>
          <p:cNvPr id="7" name="Oval 6">
            <a:extLst>
              <a:ext uri="{FF2B5EF4-FFF2-40B4-BE49-F238E27FC236}">
                <a16:creationId xmlns:a16="http://schemas.microsoft.com/office/drawing/2014/main" id="{953308EB-9AA2-F310-D493-37B1C6CB0B48}"/>
              </a:ext>
            </a:extLst>
          </p:cNvPr>
          <p:cNvSpPr/>
          <p:nvPr/>
        </p:nvSpPr>
        <p:spPr>
          <a:xfrm>
            <a:off x="7289793" y="1003279"/>
            <a:ext cx="2225040" cy="1203960"/>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11D9931-5A4B-867F-AED1-0FAE380B1CAB}"/>
              </a:ext>
            </a:extLst>
          </p:cNvPr>
          <p:cNvSpPr/>
          <p:nvPr/>
        </p:nvSpPr>
        <p:spPr>
          <a:xfrm>
            <a:off x="9450209" y="2526030"/>
            <a:ext cx="2225040" cy="1203960"/>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09403EE-9AD3-661C-335D-D895B12DCC43}"/>
              </a:ext>
            </a:extLst>
          </p:cNvPr>
          <p:cNvSpPr/>
          <p:nvPr/>
        </p:nvSpPr>
        <p:spPr>
          <a:xfrm>
            <a:off x="5686067" y="4650761"/>
            <a:ext cx="2225040" cy="1203960"/>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2E79862-614B-C2A9-4CD8-E3ABC11DF6EA}"/>
              </a:ext>
            </a:extLst>
          </p:cNvPr>
          <p:cNvSpPr/>
          <p:nvPr/>
        </p:nvSpPr>
        <p:spPr>
          <a:xfrm>
            <a:off x="5173627" y="2552150"/>
            <a:ext cx="2225040" cy="1203960"/>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356B223-E26B-10F4-E94B-5B9C01C44059}"/>
              </a:ext>
            </a:extLst>
          </p:cNvPr>
          <p:cNvSpPr/>
          <p:nvPr/>
        </p:nvSpPr>
        <p:spPr>
          <a:xfrm>
            <a:off x="9023627" y="4650761"/>
            <a:ext cx="2225040" cy="1203960"/>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F2A1938-B1E0-D608-07EC-9345782EBE75}"/>
              </a:ext>
            </a:extLst>
          </p:cNvPr>
          <p:cNvSpPr txBox="1"/>
          <p:nvPr/>
        </p:nvSpPr>
        <p:spPr>
          <a:xfrm>
            <a:off x="7545209" y="1328259"/>
            <a:ext cx="1905000" cy="553998"/>
          </a:xfrm>
          <a:prstGeom prst="rect">
            <a:avLst/>
          </a:prstGeom>
          <a:noFill/>
        </p:spPr>
        <p:txBody>
          <a:bodyPr wrap="square" rtlCol="0">
            <a:spAutoFit/>
          </a:bodyPr>
          <a:lstStyle/>
          <a:p>
            <a:r>
              <a:rPr lang="en-US" sz="3000" dirty="0"/>
              <a:t>Tantrums</a:t>
            </a:r>
          </a:p>
        </p:txBody>
      </p:sp>
      <p:sp>
        <p:nvSpPr>
          <p:cNvPr id="15" name="TextBox 14">
            <a:extLst>
              <a:ext uri="{FF2B5EF4-FFF2-40B4-BE49-F238E27FC236}">
                <a16:creationId xmlns:a16="http://schemas.microsoft.com/office/drawing/2014/main" id="{BA80F919-2674-5A99-85C2-CC182A337C70}"/>
              </a:ext>
            </a:extLst>
          </p:cNvPr>
          <p:cNvSpPr txBox="1"/>
          <p:nvPr/>
        </p:nvSpPr>
        <p:spPr>
          <a:xfrm>
            <a:off x="9873070" y="2854862"/>
            <a:ext cx="1604059" cy="553998"/>
          </a:xfrm>
          <a:prstGeom prst="rect">
            <a:avLst/>
          </a:prstGeom>
          <a:noFill/>
        </p:spPr>
        <p:txBody>
          <a:bodyPr wrap="square" rtlCol="0">
            <a:spAutoFit/>
          </a:bodyPr>
          <a:lstStyle/>
          <a:p>
            <a:r>
              <a:rPr lang="en-US" sz="3000" dirty="0"/>
              <a:t>Kicking</a:t>
            </a:r>
          </a:p>
        </p:txBody>
      </p:sp>
      <p:sp>
        <p:nvSpPr>
          <p:cNvPr id="16" name="TextBox 15">
            <a:extLst>
              <a:ext uri="{FF2B5EF4-FFF2-40B4-BE49-F238E27FC236}">
                <a16:creationId xmlns:a16="http://schemas.microsoft.com/office/drawing/2014/main" id="{943CA6A8-85C5-7B91-F344-816845E61A00}"/>
              </a:ext>
            </a:extLst>
          </p:cNvPr>
          <p:cNvSpPr txBox="1"/>
          <p:nvPr/>
        </p:nvSpPr>
        <p:spPr>
          <a:xfrm>
            <a:off x="5666114" y="2852280"/>
            <a:ext cx="1339095" cy="553998"/>
          </a:xfrm>
          <a:prstGeom prst="rect">
            <a:avLst/>
          </a:prstGeom>
          <a:noFill/>
        </p:spPr>
        <p:txBody>
          <a:bodyPr wrap="square" rtlCol="0">
            <a:spAutoFit/>
          </a:bodyPr>
          <a:lstStyle/>
          <a:p>
            <a:r>
              <a:rPr lang="en-US" sz="3000" dirty="0"/>
              <a:t>Biting</a:t>
            </a:r>
          </a:p>
        </p:txBody>
      </p:sp>
      <p:sp>
        <p:nvSpPr>
          <p:cNvPr id="17" name="TextBox 16">
            <a:extLst>
              <a:ext uri="{FF2B5EF4-FFF2-40B4-BE49-F238E27FC236}">
                <a16:creationId xmlns:a16="http://schemas.microsoft.com/office/drawing/2014/main" id="{B3A7FCAD-732E-2E23-BD93-45F8D9CE1588}"/>
              </a:ext>
            </a:extLst>
          </p:cNvPr>
          <p:cNvSpPr txBox="1"/>
          <p:nvPr/>
        </p:nvSpPr>
        <p:spPr>
          <a:xfrm>
            <a:off x="6111179" y="4927280"/>
            <a:ext cx="1539637" cy="553998"/>
          </a:xfrm>
          <a:prstGeom prst="rect">
            <a:avLst/>
          </a:prstGeom>
          <a:noFill/>
        </p:spPr>
        <p:txBody>
          <a:bodyPr wrap="square" rtlCol="0">
            <a:spAutoFit/>
          </a:bodyPr>
          <a:lstStyle/>
          <a:p>
            <a:r>
              <a:rPr lang="en-US" sz="3000" dirty="0"/>
              <a:t>Yelling</a:t>
            </a:r>
          </a:p>
        </p:txBody>
      </p:sp>
      <p:sp>
        <p:nvSpPr>
          <p:cNvPr id="18" name="TextBox 17">
            <a:extLst>
              <a:ext uri="{FF2B5EF4-FFF2-40B4-BE49-F238E27FC236}">
                <a16:creationId xmlns:a16="http://schemas.microsoft.com/office/drawing/2014/main" id="{CBE04EC9-FBF4-0A22-F765-093298CFDED0}"/>
              </a:ext>
            </a:extLst>
          </p:cNvPr>
          <p:cNvSpPr txBox="1"/>
          <p:nvPr/>
        </p:nvSpPr>
        <p:spPr>
          <a:xfrm>
            <a:off x="9473005" y="4902156"/>
            <a:ext cx="1413560" cy="553998"/>
          </a:xfrm>
          <a:prstGeom prst="rect">
            <a:avLst/>
          </a:prstGeom>
          <a:noFill/>
        </p:spPr>
        <p:txBody>
          <a:bodyPr wrap="square" rtlCol="0">
            <a:spAutoFit/>
          </a:bodyPr>
          <a:lstStyle/>
          <a:p>
            <a:r>
              <a:rPr lang="en-US" sz="3000" dirty="0"/>
              <a:t>Hitting</a:t>
            </a:r>
          </a:p>
        </p:txBody>
      </p:sp>
      <p:cxnSp>
        <p:nvCxnSpPr>
          <p:cNvPr id="23" name="Straight Connector 22">
            <a:extLst>
              <a:ext uri="{FF2B5EF4-FFF2-40B4-BE49-F238E27FC236}">
                <a16:creationId xmlns:a16="http://schemas.microsoft.com/office/drawing/2014/main" id="{0FE01119-0E8B-4B3E-4E67-15349F066004}"/>
              </a:ext>
            </a:extLst>
          </p:cNvPr>
          <p:cNvCxnSpPr>
            <a:cxnSpLocks/>
            <a:stCxn id="7" idx="2"/>
            <a:endCxn id="12" idx="0"/>
          </p:cNvCxnSpPr>
          <p:nvPr/>
        </p:nvCxnSpPr>
        <p:spPr>
          <a:xfrm flipH="1">
            <a:off x="6286147" y="1605259"/>
            <a:ext cx="1003646" cy="9468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0DD2E78-F874-B29A-C5FD-9F68E98B85EC}"/>
              </a:ext>
            </a:extLst>
          </p:cNvPr>
          <p:cNvCxnSpPr>
            <a:stCxn id="12" idx="4"/>
            <a:endCxn id="11" idx="0"/>
          </p:cNvCxnSpPr>
          <p:nvPr/>
        </p:nvCxnSpPr>
        <p:spPr>
          <a:xfrm>
            <a:off x="6286147" y="3756110"/>
            <a:ext cx="512440" cy="894651"/>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0DBE91C-6B17-2ABB-A787-C162E6D5E3F8}"/>
              </a:ext>
            </a:extLst>
          </p:cNvPr>
          <p:cNvCxnSpPr>
            <a:cxnSpLocks/>
            <a:stCxn id="7" idx="6"/>
            <a:endCxn id="10" idx="0"/>
          </p:cNvCxnSpPr>
          <p:nvPr/>
        </p:nvCxnSpPr>
        <p:spPr>
          <a:xfrm>
            <a:off x="9514833" y="1605259"/>
            <a:ext cx="1047896" cy="920771"/>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998B4B9-0EFF-4335-2C09-DB16875C761F}"/>
              </a:ext>
            </a:extLst>
          </p:cNvPr>
          <p:cNvCxnSpPr>
            <a:cxnSpLocks/>
            <a:stCxn id="11" idx="6"/>
            <a:endCxn id="13" idx="2"/>
          </p:cNvCxnSpPr>
          <p:nvPr/>
        </p:nvCxnSpPr>
        <p:spPr>
          <a:xfrm>
            <a:off x="7911107" y="5252741"/>
            <a:ext cx="11125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2F26180-A244-3DE3-7E59-AD26F04C2D74}"/>
              </a:ext>
            </a:extLst>
          </p:cNvPr>
          <p:cNvCxnSpPr>
            <a:stCxn id="10" idx="4"/>
            <a:endCxn id="13" idx="0"/>
          </p:cNvCxnSpPr>
          <p:nvPr/>
        </p:nvCxnSpPr>
        <p:spPr>
          <a:xfrm flipH="1">
            <a:off x="10136147" y="3729990"/>
            <a:ext cx="426582" cy="92077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8389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09CB31-6257-6E64-8C48-D42F36B42A0C}"/>
              </a:ext>
            </a:extLst>
          </p:cNvPr>
          <p:cNvSpPr>
            <a:spLocks noGrp="1"/>
          </p:cNvSpPr>
          <p:nvPr>
            <p:ph type="title"/>
          </p:nvPr>
        </p:nvSpPr>
        <p:spPr>
          <a:xfrm>
            <a:off x="2948969" y="984821"/>
            <a:ext cx="6294061" cy="706964"/>
          </a:xfrm>
        </p:spPr>
        <p:txBody>
          <a:bodyPr/>
          <a:lstStyle/>
          <a:p>
            <a:pPr algn="ctr"/>
            <a:r>
              <a:rPr lang="en-US" dirty="0"/>
              <a:t>Curriculum Characteristics</a:t>
            </a:r>
          </a:p>
        </p:txBody>
      </p:sp>
      <p:graphicFrame>
        <p:nvGraphicFramePr>
          <p:cNvPr id="7" name="Content Placeholder 2">
            <a:extLst>
              <a:ext uri="{FF2B5EF4-FFF2-40B4-BE49-F238E27FC236}">
                <a16:creationId xmlns:a16="http://schemas.microsoft.com/office/drawing/2014/main" id="{17992428-5291-B07F-E54A-A7C151A554B0}"/>
              </a:ext>
            </a:extLst>
          </p:cNvPr>
          <p:cNvGraphicFramePr>
            <a:graphicFrameLocks noGrp="1"/>
          </p:cNvGraphicFramePr>
          <p:nvPr>
            <p:ph idx="1"/>
            <p:extLst>
              <p:ext uri="{D42A27DB-BD31-4B8C-83A1-F6EECF244321}">
                <p14:modId xmlns:p14="http://schemas.microsoft.com/office/powerpoint/2010/main" val="141786349"/>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0246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nsert Picture Here 2018 Darker.png">
            <a:extLst>
              <a:ext uri="{FF2B5EF4-FFF2-40B4-BE49-F238E27FC236}">
                <a16:creationId xmlns:a16="http://schemas.microsoft.com/office/drawing/2014/main" id="{00518168-9D40-6B9F-AFAB-6AEC36593CE7}"/>
              </a:ext>
            </a:extLst>
          </p:cNvPr>
          <p:cNvPicPr>
            <a:picLocks noChangeAspect="1"/>
          </p:cNvPicPr>
          <p:nvPr/>
        </p:nvPicPr>
        <p:blipFill rotWithShape="1">
          <a:blip r:embed="rId3">
            <a:extLst>
              <a:ext uri="{28A0092B-C50C-407E-A947-70E740481C1C}">
                <a14:useLocalDpi xmlns:a14="http://schemas.microsoft.com/office/drawing/2010/main" val="0"/>
              </a:ext>
            </a:extLst>
          </a:blip>
          <a:srcRect l="5586" r="5585" b="-1"/>
          <a:stretch/>
        </p:blipFill>
        <p:spPr>
          <a:xfrm>
            <a:off x="2522356" y="1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AB3C281-72AE-1A1A-0AE4-94250EA43CBE}"/>
              </a:ext>
            </a:extLst>
          </p:cNvPr>
          <p:cNvSpPr>
            <a:spLocks noGrp="1"/>
          </p:cNvSpPr>
          <p:nvPr>
            <p:ph type="title"/>
          </p:nvPr>
        </p:nvSpPr>
        <p:spPr>
          <a:xfrm>
            <a:off x="457200" y="395605"/>
            <a:ext cx="4815840" cy="1899912"/>
          </a:xfrm>
        </p:spPr>
        <p:txBody>
          <a:bodyPr>
            <a:normAutofit/>
          </a:bodyPr>
          <a:lstStyle/>
          <a:p>
            <a:r>
              <a:rPr lang="en-US" sz="4000" dirty="0">
                <a:latin typeface="Century Gothic" panose="020B0502020202020204" pitchFamily="34" charset="0"/>
              </a:rPr>
              <a:t>Six Modules paired with Coaching </a:t>
            </a:r>
          </a:p>
        </p:txBody>
      </p:sp>
      <p:sp>
        <p:nvSpPr>
          <p:cNvPr id="3" name="Content Placeholder 2">
            <a:extLst>
              <a:ext uri="{FF2B5EF4-FFF2-40B4-BE49-F238E27FC236}">
                <a16:creationId xmlns:a16="http://schemas.microsoft.com/office/drawing/2014/main" id="{5E961DEC-13B0-AF93-22EE-44CD67A4708E}"/>
              </a:ext>
            </a:extLst>
          </p:cNvPr>
          <p:cNvSpPr>
            <a:spLocks noGrp="1"/>
          </p:cNvSpPr>
          <p:nvPr>
            <p:ph idx="1"/>
          </p:nvPr>
        </p:nvSpPr>
        <p:spPr>
          <a:xfrm>
            <a:off x="746760" y="2053200"/>
            <a:ext cx="4526280" cy="4225679"/>
          </a:xfrm>
        </p:spPr>
        <p:txBody>
          <a:bodyPr>
            <a:normAutofit/>
          </a:bodyPr>
          <a:lstStyle/>
          <a:p>
            <a:pPr marL="514350" indent="-514350">
              <a:buAutoNum type="arabicPeriod"/>
            </a:pPr>
            <a:r>
              <a:rPr lang="en-US" dirty="0">
                <a:latin typeface="Century Gothic" panose="020B0502020202020204" pitchFamily="34" charset="0"/>
              </a:rPr>
              <a:t>Overview of Challenging Behavior</a:t>
            </a:r>
          </a:p>
          <a:p>
            <a:pPr marL="514350" indent="-514350">
              <a:buAutoNum type="arabicPeriod"/>
            </a:pPr>
            <a:r>
              <a:rPr lang="en-US" dirty="0">
                <a:latin typeface="Century Gothic" panose="020B0502020202020204" pitchFamily="34" charset="0"/>
              </a:rPr>
              <a:t>ABCs of Behavior</a:t>
            </a:r>
          </a:p>
          <a:p>
            <a:pPr marL="514350" indent="-514350">
              <a:buAutoNum type="arabicPeriod"/>
            </a:pPr>
            <a:r>
              <a:rPr lang="en-US" dirty="0">
                <a:latin typeface="Century Gothic" panose="020B0502020202020204" pitchFamily="34" charset="0"/>
              </a:rPr>
              <a:t>Antecedent Strategies </a:t>
            </a:r>
          </a:p>
          <a:p>
            <a:pPr marL="514350" indent="-514350">
              <a:buAutoNum type="arabicPeriod"/>
            </a:pPr>
            <a:r>
              <a:rPr lang="en-US" dirty="0">
                <a:latin typeface="Century Gothic" panose="020B0502020202020204" pitchFamily="34" charset="0"/>
              </a:rPr>
              <a:t>Teaching Strategies</a:t>
            </a:r>
          </a:p>
          <a:p>
            <a:pPr marL="514350" indent="-514350">
              <a:buAutoNum type="arabicPeriod"/>
            </a:pPr>
            <a:r>
              <a:rPr lang="en-US" dirty="0">
                <a:latin typeface="Century Gothic" panose="020B0502020202020204" pitchFamily="34" charset="0"/>
              </a:rPr>
              <a:t>Consequence Strategies</a:t>
            </a:r>
          </a:p>
          <a:p>
            <a:pPr marL="514350" indent="-514350">
              <a:buAutoNum type="arabicPeriod"/>
            </a:pPr>
            <a:r>
              <a:rPr lang="en-US" dirty="0">
                <a:latin typeface="Century Gothic" panose="020B0502020202020204" pitchFamily="34" charset="0"/>
              </a:rPr>
              <a:t>Support Plan </a:t>
            </a:r>
          </a:p>
          <a:p>
            <a:pPr marL="514350" indent="-514350">
              <a:buAutoNum type="arabicPeriod"/>
            </a:pPr>
            <a:endParaRPr lang="en-US" sz="2000" dirty="0"/>
          </a:p>
          <a:p>
            <a:pPr marL="514350" indent="-514350">
              <a:buAutoNum type="arabicPeriod"/>
            </a:pPr>
            <a:endParaRPr lang="en-US" sz="2000" dirty="0"/>
          </a:p>
        </p:txBody>
      </p:sp>
    </p:spTree>
    <p:extLst>
      <p:ext uri="{BB962C8B-B14F-4D97-AF65-F5344CB8AC3E}">
        <p14:creationId xmlns:p14="http://schemas.microsoft.com/office/powerpoint/2010/main" val="2468572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7BAAB7-26DC-20D2-2087-57C462FEFF1F}"/>
              </a:ext>
            </a:extLst>
          </p:cNvPr>
          <p:cNvSpPr>
            <a:spLocks noGrp="1"/>
          </p:cNvSpPr>
          <p:nvPr>
            <p:ph type="title" idx="4294967295"/>
          </p:nvPr>
        </p:nvSpPr>
        <p:spPr>
          <a:xfrm>
            <a:off x="228600" y="986192"/>
            <a:ext cx="5486400" cy="2069783"/>
          </a:xfrm>
        </p:spPr>
        <p:txBody>
          <a:bodyPr/>
          <a:lstStyle/>
          <a:p>
            <a:pPr algn="ctr"/>
            <a:r>
              <a:rPr lang="en-US" dirty="0">
                <a:solidFill>
                  <a:schemeClr val="tx2"/>
                </a:solidFill>
              </a:rPr>
              <a:t>Summary Statement &amp; Competing Pathways Analysis</a:t>
            </a:r>
          </a:p>
        </p:txBody>
      </p:sp>
      <p:sp>
        <p:nvSpPr>
          <p:cNvPr id="5" name="Rectangle: Rounded Corners 4">
            <a:extLst>
              <a:ext uri="{FF2B5EF4-FFF2-40B4-BE49-F238E27FC236}">
                <a16:creationId xmlns:a16="http://schemas.microsoft.com/office/drawing/2014/main" id="{D519164F-BB45-966F-692D-366482976478}"/>
              </a:ext>
            </a:extLst>
          </p:cNvPr>
          <p:cNvSpPr/>
          <p:nvPr/>
        </p:nvSpPr>
        <p:spPr>
          <a:xfrm>
            <a:off x="259080" y="3419295"/>
            <a:ext cx="2590800" cy="1485426"/>
          </a:xfrm>
          <a:prstGeom prst="round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6" name="TextBox 5">
            <a:extLst>
              <a:ext uri="{FF2B5EF4-FFF2-40B4-BE49-F238E27FC236}">
                <a16:creationId xmlns:a16="http://schemas.microsoft.com/office/drawing/2014/main" id="{41B0B192-F215-AC57-CFCD-F9318A8A2E15}"/>
              </a:ext>
            </a:extLst>
          </p:cNvPr>
          <p:cNvSpPr txBox="1"/>
          <p:nvPr/>
        </p:nvSpPr>
        <p:spPr>
          <a:xfrm>
            <a:off x="388620" y="3550172"/>
            <a:ext cx="2331720" cy="1200329"/>
          </a:xfrm>
          <a:prstGeom prst="rect">
            <a:avLst/>
          </a:prstGeom>
          <a:noFill/>
        </p:spPr>
        <p:txBody>
          <a:bodyPr wrap="square" rtlCol="0">
            <a:spAutoFit/>
          </a:bodyPr>
          <a:lstStyle/>
          <a:p>
            <a:pPr algn="ctr"/>
            <a:r>
              <a:rPr lang="en-US" u="sng" dirty="0"/>
              <a:t>SETTING EVENT</a:t>
            </a:r>
            <a:endParaRPr lang="en-US" dirty="0"/>
          </a:p>
          <a:p>
            <a:pPr algn="ctr"/>
            <a:r>
              <a:rPr lang="en-US" dirty="0"/>
              <a:t>Makes challenging behavior more likely to happen</a:t>
            </a:r>
          </a:p>
        </p:txBody>
      </p:sp>
      <p:sp>
        <p:nvSpPr>
          <p:cNvPr id="7" name="Rectangle: Rounded Corners 6">
            <a:extLst>
              <a:ext uri="{FF2B5EF4-FFF2-40B4-BE49-F238E27FC236}">
                <a16:creationId xmlns:a16="http://schemas.microsoft.com/office/drawing/2014/main" id="{29256522-4108-D75B-CC97-ACEB29CB503F}"/>
              </a:ext>
            </a:extLst>
          </p:cNvPr>
          <p:cNvSpPr/>
          <p:nvPr/>
        </p:nvSpPr>
        <p:spPr>
          <a:xfrm>
            <a:off x="3124200" y="3419295"/>
            <a:ext cx="2590800" cy="1462090"/>
          </a:xfrm>
          <a:prstGeom prst="round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8" name="Rectangle: Rounded Corners 7">
            <a:extLst>
              <a:ext uri="{FF2B5EF4-FFF2-40B4-BE49-F238E27FC236}">
                <a16:creationId xmlns:a16="http://schemas.microsoft.com/office/drawing/2014/main" id="{66D34578-4BB7-DB4F-1D62-4D353C102FFE}"/>
              </a:ext>
            </a:extLst>
          </p:cNvPr>
          <p:cNvSpPr/>
          <p:nvPr/>
        </p:nvSpPr>
        <p:spPr>
          <a:xfrm>
            <a:off x="5989320" y="5090160"/>
            <a:ext cx="2590800" cy="1462090"/>
          </a:xfrm>
          <a:prstGeom prst="round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9" name="Rectangle: Rounded Corners 8">
            <a:extLst>
              <a:ext uri="{FF2B5EF4-FFF2-40B4-BE49-F238E27FC236}">
                <a16:creationId xmlns:a16="http://schemas.microsoft.com/office/drawing/2014/main" id="{007A12B7-BA64-15E4-AADB-828005049DA5}"/>
              </a:ext>
            </a:extLst>
          </p:cNvPr>
          <p:cNvSpPr/>
          <p:nvPr/>
        </p:nvSpPr>
        <p:spPr>
          <a:xfrm>
            <a:off x="8854440" y="3419295"/>
            <a:ext cx="2590800" cy="1462090"/>
          </a:xfrm>
          <a:prstGeom prst="round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0" name="Rectangle: Rounded Corners 9">
            <a:extLst>
              <a:ext uri="{FF2B5EF4-FFF2-40B4-BE49-F238E27FC236}">
                <a16:creationId xmlns:a16="http://schemas.microsoft.com/office/drawing/2014/main" id="{0B87807A-FFE5-DBAE-CCE5-568AE2700A8C}"/>
              </a:ext>
            </a:extLst>
          </p:cNvPr>
          <p:cNvSpPr/>
          <p:nvPr/>
        </p:nvSpPr>
        <p:spPr>
          <a:xfrm>
            <a:off x="5989320" y="3419295"/>
            <a:ext cx="2590800" cy="1462090"/>
          </a:xfrm>
          <a:prstGeom prst="round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1" name="Rectangle: Rounded Corners 10">
            <a:extLst>
              <a:ext uri="{FF2B5EF4-FFF2-40B4-BE49-F238E27FC236}">
                <a16:creationId xmlns:a16="http://schemas.microsoft.com/office/drawing/2014/main" id="{10A46A4C-3EA6-2B3C-498D-AA5251626F48}"/>
              </a:ext>
            </a:extLst>
          </p:cNvPr>
          <p:cNvSpPr/>
          <p:nvPr/>
        </p:nvSpPr>
        <p:spPr>
          <a:xfrm>
            <a:off x="5989320" y="1748430"/>
            <a:ext cx="2590800" cy="1462090"/>
          </a:xfrm>
          <a:prstGeom prst="round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2" name="Rectangle: Rounded Corners 11">
            <a:extLst>
              <a:ext uri="{FF2B5EF4-FFF2-40B4-BE49-F238E27FC236}">
                <a16:creationId xmlns:a16="http://schemas.microsoft.com/office/drawing/2014/main" id="{65A334EF-1571-F950-0188-F3CB2403C9D6}"/>
              </a:ext>
            </a:extLst>
          </p:cNvPr>
          <p:cNvSpPr/>
          <p:nvPr/>
        </p:nvSpPr>
        <p:spPr>
          <a:xfrm>
            <a:off x="8854440" y="1748430"/>
            <a:ext cx="2590800" cy="1462090"/>
          </a:xfrm>
          <a:prstGeom prst="round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3" name="TextBox 12">
            <a:extLst>
              <a:ext uri="{FF2B5EF4-FFF2-40B4-BE49-F238E27FC236}">
                <a16:creationId xmlns:a16="http://schemas.microsoft.com/office/drawing/2014/main" id="{7848EF6A-3E72-164D-EE9B-A0D9121A9945}"/>
              </a:ext>
            </a:extLst>
          </p:cNvPr>
          <p:cNvSpPr txBox="1"/>
          <p:nvPr/>
        </p:nvSpPr>
        <p:spPr>
          <a:xfrm>
            <a:off x="3253740" y="3550173"/>
            <a:ext cx="2331720" cy="1200329"/>
          </a:xfrm>
          <a:prstGeom prst="rect">
            <a:avLst/>
          </a:prstGeom>
          <a:noFill/>
        </p:spPr>
        <p:txBody>
          <a:bodyPr wrap="square" rtlCol="0">
            <a:spAutoFit/>
          </a:bodyPr>
          <a:lstStyle/>
          <a:p>
            <a:pPr algn="ctr"/>
            <a:r>
              <a:rPr lang="en-US" u="sng" dirty="0"/>
              <a:t>ANTECEDENTS</a:t>
            </a:r>
            <a:endParaRPr lang="en-US" dirty="0"/>
          </a:p>
          <a:p>
            <a:pPr algn="ctr"/>
            <a:r>
              <a:rPr lang="en-US" dirty="0"/>
              <a:t>Triggers that occur before challenging behavior</a:t>
            </a:r>
          </a:p>
        </p:txBody>
      </p:sp>
      <p:sp>
        <p:nvSpPr>
          <p:cNvPr id="14" name="TextBox 13">
            <a:extLst>
              <a:ext uri="{FF2B5EF4-FFF2-40B4-BE49-F238E27FC236}">
                <a16:creationId xmlns:a16="http://schemas.microsoft.com/office/drawing/2014/main" id="{1886580E-49C5-F669-50FD-48B1436B7EA8}"/>
              </a:ext>
            </a:extLst>
          </p:cNvPr>
          <p:cNvSpPr txBox="1"/>
          <p:nvPr/>
        </p:nvSpPr>
        <p:spPr>
          <a:xfrm>
            <a:off x="6019798" y="3734840"/>
            <a:ext cx="2484121" cy="830997"/>
          </a:xfrm>
          <a:prstGeom prst="rect">
            <a:avLst/>
          </a:prstGeom>
          <a:noFill/>
        </p:spPr>
        <p:txBody>
          <a:bodyPr wrap="square" rtlCol="0">
            <a:spAutoFit/>
          </a:bodyPr>
          <a:lstStyle/>
          <a:p>
            <a:pPr algn="ctr"/>
            <a:r>
              <a:rPr lang="en-US" sz="2400" dirty="0"/>
              <a:t>CHALLENGING BEHAVIORS</a:t>
            </a:r>
          </a:p>
        </p:txBody>
      </p:sp>
      <p:sp>
        <p:nvSpPr>
          <p:cNvPr id="15" name="TextBox 14">
            <a:extLst>
              <a:ext uri="{FF2B5EF4-FFF2-40B4-BE49-F238E27FC236}">
                <a16:creationId xmlns:a16="http://schemas.microsoft.com/office/drawing/2014/main" id="{A184F35E-B11C-E041-EFBD-6021BD83E455}"/>
              </a:ext>
            </a:extLst>
          </p:cNvPr>
          <p:cNvSpPr txBox="1"/>
          <p:nvPr/>
        </p:nvSpPr>
        <p:spPr>
          <a:xfrm>
            <a:off x="6118860" y="2063976"/>
            <a:ext cx="2331720" cy="830997"/>
          </a:xfrm>
          <a:prstGeom prst="rect">
            <a:avLst/>
          </a:prstGeom>
          <a:noFill/>
        </p:spPr>
        <p:txBody>
          <a:bodyPr wrap="square" rtlCol="0">
            <a:spAutoFit/>
          </a:bodyPr>
          <a:lstStyle/>
          <a:p>
            <a:pPr algn="ctr"/>
            <a:r>
              <a:rPr lang="en-US" sz="2400" dirty="0"/>
              <a:t>DESIRED BEHAVIORS</a:t>
            </a:r>
          </a:p>
        </p:txBody>
      </p:sp>
      <p:sp>
        <p:nvSpPr>
          <p:cNvPr id="16" name="TextBox 15">
            <a:extLst>
              <a:ext uri="{FF2B5EF4-FFF2-40B4-BE49-F238E27FC236}">
                <a16:creationId xmlns:a16="http://schemas.microsoft.com/office/drawing/2014/main" id="{99D8707D-3BA4-295B-9AE9-1027AE2D4C35}"/>
              </a:ext>
            </a:extLst>
          </p:cNvPr>
          <p:cNvSpPr txBox="1"/>
          <p:nvPr/>
        </p:nvSpPr>
        <p:spPr>
          <a:xfrm>
            <a:off x="6095999" y="5405706"/>
            <a:ext cx="2331720" cy="830997"/>
          </a:xfrm>
          <a:prstGeom prst="rect">
            <a:avLst/>
          </a:prstGeom>
          <a:noFill/>
        </p:spPr>
        <p:txBody>
          <a:bodyPr wrap="square" rtlCol="0">
            <a:spAutoFit/>
          </a:bodyPr>
          <a:lstStyle/>
          <a:p>
            <a:pPr algn="ctr"/>
            <a:r>
              <a:rPr lang="en-US" sz="2400" dirty="0"/>
              <a:t>ALTERNATIVE BEHAVIORS</a:t>
            </a:r>
          </a:p>
        </p:txBody>
      </p:sp>
      <p:sp>
        <p:nvSpPr>
          <p:cNvPr id="17" name="TextBox 16">
            <a:extLst>
              <a:ext uri="{FF2B5EF4-FFF2-40B4-BE49-F238E27FC236}">
                <a16:creationId xmlns:a16="http://schemas.microsoft.com/office/drawing/2014/main" id="{1F782B3F-C976-2C3D-8B41-CF473E6C986B}"/>
              </a:ext>
            </a:extLst>
          </p:cNvPr>
          <p:cNvSpPr txBox="1"/>
          <p:nvPr/>
        </p:nvSpPr>
        <p:spPr>
          <a:xfrm>
            <a:off x="8983980" y="2021084"/>
            <a:ext cx="2331720" cy="923330"/>
          </a:xfrm>
          <a:prstGeom prst="rect">
            <a:avLst/>
          </a:prstGeom>
          <a:noFill/>
        </p:spPr>
        <p:txBody>
          <a:bodyPr wrap="square" rtlCol="0">
            <a:spAutoFit/>
          </a:bodyPr>
          <a:lstStyle/>
          <a:p>
            <a:pPr algn="ctr"/>
            <a:r>
              <a:rPr lang="en-US" dirty="0"/>
              <a:t>Natural contingencies for desired behaviors</a:t>
            </a:r>
          </a:p>
        </p:txBody>
      </p:sp>
      <p:sp>
        <p:nvSpPr>
          <p:cNvPr id="18" name="TextBox 17">
            <a:extLst>
              <a:ext uri="{FF2B5EF4-FFF2-40B4-BE49-F238E27FC236}">
                <a16:creationId xmlns:a16="http://schemas.microsoft.com/office/drawing/2014/main" id="{EB503E3C-1C8D-FE5C-C777-1F1193963DE3}"/>
              </a:ext>
            </a:extLst>
          </p:cNvPr>
          <p:cNvSpPr txBox="1"/>
          <p:nvPr/>
        </p:nvSpPr>
        <p:spPr>
          <a:xfrm>
            <a:off x="8854440" y="3561843"/>
            <a:ext cx="2590800" cy="1200329"/>
          </a:xfrm>
          <a:prstGeom prst="rect">
            <a:avLst/>
          </a:prstGeom>
          <a:noFill/>
        </p:spPr>
        <p:txBody>
          <a:bodyPr wrap="square" rtlCol="0">
            <a:spAutoFit/>
          </a:bodyPr>
          <a:lstStyle/>
          <a:p>
            <a:pPr algn="ctr"/>
            <a:r>
              <a:rPr lang="en-US" u="sng" dirty="0"/>
              <a:t>CONSEQUENCE</a:t>
            </a:r>
            <a:endParaRPr lang="en-US" dirty="0"/>
          </a:p>
          <a:p>
            <a:pPr algn="ctr"/>
            <a:r>
              <a:rPr lang="en-US" dirty="0"/>
              <a:t>The function that maintains the challenging behavior</a:t>
            </a:r>
          </a:p>
        </p:txBody>
      </p:sp>
      <p:sp>
        <p:nvSpPr>
          <p:cNvPr id="19" name="Arrow: Right 18">
            <a:extLst>
              <a:ext uri="{FF2B5EF4-FFF2-40B4-BE49-F238E27FC236}">
                <a16:creationId xmlns:a16="http://schemas.microsoft.com/office/drawing/2014/main" id="{B974E2F3-8BB9-9B4E-958C-770D21D8DD12}"/>
              </a:ext>
            </a:extLst>
          </p:cNvPr>
          <p:cNvSpPr/>
          <p:nvPr/>
        </p:nvSpPr>
        <p:spPr>
          <a:xfrm>
            <a:off x="2750449" y="3954256"/>
            <a:ext cx="484335" cy="415501"/>
          </a:xfrm>
          <a:prstGeom prst="rightArrow">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9E407962-8111-8527-5A0C-599417389C20}"/>
              </a:ext>
            </a:extLst>
          </p:cNvPr>
          <p:cNvSpPr/>
          <p:nvPr/>
        </p:nvSpPr>
        <p:spPr>
          <a:xfrm>
            <a:off x="5611664" y="3942585"/>
            <a:ext cx="484335" cy="415501"/>
          </a:xfrm>
          <a:prstGeom prst="rightArrow">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8E3BA8E9-D6F3-B53B-FDAE-1F35E273DB61}"/>
              </a:ext>
            </a:extLst>
          </p:cNvPr>
          <p:cNvSpPr/>
          <p:nvPr/>
        </p:nvSpPr>
        <p:spPr>
          <a:xfrm>
            <a:off x="8503919" y="2271723"/>
            <a:ext cx="484335" cy="415501"/>
          </a:xfrm>
          <a:prstGeom prst="rightArrow">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403474F8-DB05-E1C8-0EE7-EF7F56642C7B}"/>
              </a:ext>
            </a:extLst>
          </p:cNvPr>
          <p:cNvSpPr/>
          <p:nvPr/>
        </p:nvSpPr>
        <p:spPr>
          <a:xfrm>
            <a:off x="8499645" y="3938131"/>
            <a:ext cx="484335" cy="415501"/>
          </a:xfrm>
          <a:prstGeom prst="rightArrow">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07B9D8B2-076C-3748-235E-3FEDA84050D9}"/>
              </a:ext>
            </a:extLst>
          </p:cNvPr>
          <p:cNvSpPr/>
          <p:nvPr/>
        </p:nvSpPr>
        <p:spPr>
          <a:xfrm rot="19190177">
            <a:off x="5466811" y="3112241"/>
            <a:ext cx="753613" cy="415501"/>
          </a:xfrm>
          <a:prstGeom prst="rightArrow">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FA4B2D9-C747-961A-6364-3AF2BC162D61}"/>
              </a:ext>
            </a:extLst>
          </p:cNvPr>
          <p:cNvSpPr/>
          <p:nvPr/>
        </p:nvSpPr>
        <p:spPr>
          <a:xfrm>
            <a:off x="259080" y="3419295"/>
            <a:ext cx="429935" cy="421931"/>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6083B845-D5CB-F552-59FA-EF8FED837876}"/>
              </a:ext>
            </a:extLst>
          </p:cNvPr>
          <p:cNvSpPr/>
          <p:nvPr/>
        </p:nvSpPr>
        <p:spPr>
          <a:xfrm>
            <a:off x="3140369" y="3426279"/>
            <a:ext cx="429935" cy="421931"/>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B2D14DD-86AB-0F6B-73B0-4BBE0FA36EF2}"/>
              </a:ext>
            </a:extLst>
          </p:cNvPr>
          <p:cNvSpPr/>
          <p:nvPr/>
        </p:nvSpPr>
        <p:spPr>
          <a:xfrm>
            <a:off x="5989320" y="3426279"/>
            <a:ext cx="429935" cy="421931"/>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4387462-1110-D0FA-CA67-6BF4FCDF6612}"/>
              </a:ext>
            </a:extLst>
          </p:cNvPr>
          <p:cNvSpPr/>
          <p:nvPr/>
        </p:nvSpPr>
        <p:spPr>
          <a:xfrm>
            <a:off x="8854440" y="3412324"/>
            <a:ext cx="429935" cy="421931"/>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CDF0697-98D3-8223-9EE7-C15F9F101FF7}"/>
              </a:ext>
            </a:extLst>
          </p:cNvPr>
          <p:cNvSpPr/>
          <p:nvPr/>
        </p:nvSpPr>
        <p:spPr>
          <a:xfrm>
            <a:off x="5993528" y="1749239"/>
            <a:ext cx="429935" cy="421931"/>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44E066A1-22F4-67EF-A690-0B0904EF4F33}"/>
              </a:ext>
            </a:extLst>
          </p:cNvPr>
          <p:cNvSpPr/>
          <p:nvPr/>
        </p:nvSpPr>
        <p:spPr>
          <a:xfrm>
            <a:off x="6000896" y="5085917"/>
            <a:ext cx="429935" cy="421931"/>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D6389CA4-7B05-C2C0-E4A4-8FA683316F85}"/>
              </a:ext>
            </a:extLst>
          </p:cNvPr>
          <p:cNvSpPr/>
          <p:nvPr/>
        </p:nvSpPr>
        <p:spPr>
          <a:xfrm rot="2528741">
            <a:off x="5463644" y="4791077"/>
            <a:ext cx="753613" cy="415501"/>
          </a:xfrm>
          <a:prstGeom prst="rightArrow">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76F063BC-4A5E-F02B-2A18-4F5300E18019}"/>
              </a:ext>
            </a:extLst>
          </p:cNvPr>
          <p:cNvSpPr/>
          <p:nvPr/>
        </p:nvSpPr>
        <p:spPr>
          <a:xfrm>
            <a:off x="8854439" y="1753688"/>
            <a:ext cx="429935" cy="421931"/>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D6D420BB-77C3-9529-19F6-37C2C17F9926}"/>
              </a:ext>
            </a:extLst>
          </p:cNvPr>
          <p:cNvSpPr txBox="1"/>
          <p:nvPr/>
        </p:nvSpPr>
        <p:spPr>
          <a:xfrm>
            <a:off x="301082" y="3379561"/>
            <a:ext cx="331935" cy="461665"/>
          </a:xfrm>
          <a:prstGeom prst="rect">
            <a:avLst/>
          </a:prstGeom>
          <a:noFill/>
        </p:spPr>
        <p:txBody>
          <a:bodyPr wrap="square" rtlCol="0">
            <a:spAutoFit/>
          </a:bodyPr>
          <a:lstStyle/>
          <a:p>
            <a:r>
              <a:rPr lang="en-US" sz="2400" b="1" dirty="0"/>
              <a:t>4</a:t>
            </a:r>
          </a:p>
        </p:txBody>
      </p:sp>
      <p:sp>
        <p:nvSpPr>
          <p:cNvPr id="33" name="TextBox 32">
            <a:extLst>
              <a:ext uri="{FF2B5EF4-FFF2-40B4-BE49-F238E27FC236}">
                <a16:creationId xmlns:a16="http://schemas.microsoft.com/office/drawing/2014/main" id="{572C99A1-98B1-11FF-06EA-3B7FF978892F}"/>
              </a:ext>
            </a:extLst>
          </p:cNvPr>
          <p:cNvSpPr txBox="1"/>
          <p:nvPr/>
        </p:nvSpPr>
        <p:spPr>
          <a:xfrm>
            <a:off x="3189368" y="3376489"/>
            <a:ext cx="331935" cy="461665"/>
          </a:xfrm>
          <a:prstGeom prst="rect">
            <a:avLst/>
          </a:prstGeom>
          <a:noFill/>
        </p:spPr>
        <p:txBody>
          <a:bodyPr wrap="square" rtlCol="0">
            <a:spAutoFit/>
          </a:bodyPr>
          <a:lstStyle/>
          <a:p>
            <a:r>
              <a:rPr lang="en-US" sz="2400" b="1" dirty="0"/>
              <a:t>2</a:t>
            </a:r>
          </a:p>
        </p:txBody>
      </p:sp>
      <p:sp>
        <p:nvSpPr>
          <p:cNvPr id="34" name="TextBox 33">
            <a:extLst>
              <a:ext uri="{FF2B5EF4-FFF2-40B4-BE49-F238E27FC236}">
                <a16:creationId xmlns:a16="http://schemas.microsoft.com/office/drawing/2014/main" id="{169419D7-02D6-2B6C-BD1E-10EABC93D77E}"/>
              </a:ext>
            </a:extLst>
          </p:cNvPr>
          <p:cNvSpPr txBox="1"/>
          <p:nvPr/>
        </p:nvSpPr>
        <p:spPr>
          <a:xfrm>
            <a:off x="6038319" y="3376489"/>
            <a:ext cx="331935" cy="461665"/>
          </a:xfrm>
          <a:prstGeom prst="rect">
            <a:avLst/>
          </a:prstGeom>
          <a:noFill/>
        </p:spPr>
        <p:txBody>
          <a:bodyPr wrap="square" rtlCol="0">
            <a:spAutoFit/>
          </a:bodyPr>
          <a:lstStyle/>
          <a:p>
            <a:r>
              <a:rPr lang="en-US" sz="2400" b="1" dirty="0"/>
              <a:t>1</a:t>
            </a:r>
          </a:p>
        </p:txBody>
      </p:sp>
      <p:sp>
        <p:nvSpPr>
          <p:cNvPr id="35" name="TextBox 34">
            <a:extLst>
              <a:ext uri="{FF2B5EF4-FFF2-40B4-BE49-F238E27FC236}">
                <a16:creationId xmlns:a16="http://schemas.microsoft.com/office/drawing/2014/main" id="{868179F9-8169-E8CE-CC1F-493A814B435A}"/>
              </a:ext>
            </a:extLst>
          </p:cNvPr>
          <p:cNvSpPr txBox="1"/>
          <p:nvPr/>
        </p:nvSpPr>
        <p:spPr>
          <a:xfrm>
            <a:off x="8910117" y="3376489"/>
            <a:ext cx="331935" cy="461665"/>
          </a:xfrm>
          <a:prstGeom prst="rect">
            <a:avLst/>
          </a:prstGeom>
          <a:noFill/>
        </p:spPr>
        <p:txBody>
          <a:bodyPr wrap="square" rtlCol="0">
            <a:spAutoFit/>
          </a:bodyPr>
          <a:lstStyle/>
          <a:p>
            <a:r>
              <a:rPr lang="en-US" sz="2400" b="1" dirty="0"/>
              <a:t>3</a:t>
            </a:r>
          </a:p>
        </p:txBody>
      </p:sp>
      <p:sp>
        <p:nvSpPr>
          <p:cNvPr id="36" name="TextBox 35">
            <a:extLst>
              <a:ext uri="{FF2B5EF4-FFF2-40B4-BE49-F238E27FC236}">
                <a16:creationId xmlns:a16="http://schemas.microsoft.com/office/drawing/2014/main" id="{43461C81-ACD7-4F11-B3B9-25C93177148B}"/>
              </a:ext>
            </a:extLst>
          </p:cNvPr>
          <p:cNvSpPr txBox="1"/>
          <p:nvPr/>
        </p:nvSpPr>
        <p:spPr>
          <a:xfrm>
            <a:off x="6034880" y="1725945"/>
            <a:ext cx="331935" cy="461665"/>
          </a:xfrm>
          <a:prstGeom prst="rect">
            <a:avLst/>
          </a:prstGeom>
          <a:noFill/>
        </p:spPr>
        <p:txBody>
          <a:bodyPr wrap="square" rtlCol="0">
            <a:spAutoFit/>
          </a:bodyPr>
          <a:lstStyle/>
          <a:p>
            <a:r>
              <a:rPr lang="en-US" sz="2400" b="1" dirty="0"/>
              <a:t>5</a:t>
            </a:r>
          </a:p>
        </p:txBody>
      </p:sp>
      <p:sp>
        <p:nvSpPr>
          <p:cNvPr id="37" name="TextBox 36">
            <a:extLst>
              <a:ext uri="{FF2B5EF4-FFF2-40B4-BE49-F238E27FC236}">
                <a16:creationId xmlns:a16="http://schemas.microsoft.com/office/drawing/2014/main" id="{3210692E-C2BE-FD9E-1E3B-F5402C0B5FD3}"/>
              </a:ext>
            </a:extLst>
          </p:cNvPr>
          <p:cNvSpPr txBox="1"/>
          <p:nvPr/>
        </p:nvSpPr>
        <p:spPr>
          <a:xfrm>
            <a:off x="8906678" y="1690845"/>
            <a:ext cx="331935" cy="461665"/>
          </a:xfrm>
          <a:prstGeom prst="rect">
            <a:avLst/>
          </a:prstGeom>
          <a:noFill/>
        </p:spPr>
        <p:txBody>
          <a:bodyPr wrap="square" rtlCol="0">
            <a:spAutoFit/>
          </a:bodyPr>
          <a:lstStyle/>
          <a:p>
            <a:r>
              <a:rPr lang="en-US" sz="2400" b="1" dirty="0"/>
              <a:t>6</a:t>
            </a:r>
          </a:p>
        </p:txBody>
      </p:sp>
      <p:sp>
        <p:nvSpPr>
          <p:cNvPr id="38" name="TextBox 37">
            <a:extLst>
              <a:ext uri="{FF2B5EF4-FFF2-40B4-BE49-F238E27FC236}">
                <a16:creationId xmlns:a16="http://schemas.microsoft.com/office/drawing/2014/main" id="{4654F6AA-0D87-2165-5461-B5DD822D7B0A}"/>
              </a:ext>
            </a:extLst>
          </p:cNvPr>
          <p:cNvSpPr txBox="1"/>
          <p:nvPr/>
        </p:nvSpPr>
        <p:spPr>
          <a:xfrm>
            <a:off x="6049895" y="5070486"/>
            <a:ext cx="331935" cy="461665"/>
          </a:xfrm>
          <a:prstGeom prst="rect">
            <a:avLst/>
          </a:prstGeom>
          <a:noFill/>
        </p:spPr>
        <p:txBody>
          <a:bodyPr wrap="square" rtlCol="0">
            <a:spAutoFit/>
          </a:bodyPr>
          <a:lstStyle/>
          <a:p>
            <a:r>
              <a:rPr lang="en-US" sz="2400" b="1" dirty="0"/>
              <a:t>7</a:t>
            </a:r>
          </a:p>
        </p:txBody>
      </p:sp>
    </p:spTree>
    <p:extLst>
      <p:ext uri="{BB962C8B-B14F-4D97-AF65-F5344CB8AC3E}">
        <p14:creationId xmlns:p14="http://schemas.microsoft.com/office/powerpoint/2010/main" val="1167454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B64BE6-9AC9-4716-84E3-C6C104D647DA}"/>
              </a:ext>
            </a:extLst>
          </p:cNvPr>
          <p:cNvSpPr/>
          <p:nvPr/>
        </p:nvSpPr>
        <p:spPr>
          <a:xfrm>
            <a:off x="273456" y="0"/>
            <a:ext cx="2637012" cy="6859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FAC0BC65-E7B9-42B8-A660-09F16B576751}"/>
              </a:ext>
            </a:extLst>
          </p:cNvPr>
          <p:cNvSpPr txBox="1"/>
          <p:nvPr/>
        </p:nvSpPr>
        <p:spPr>
          <a:xfrm>
            <a:off x="530205" y="2439828"/>
            <a:ext cx="2737104" cy="1754326"/>
          </a:xfrm>
          <a:prstGeom prst="rect">
            <a:avLst/>
          </a:prstGeom>
          <a:noFill/>
        </p:spPr>
        <p:txBody>
          <a:bodyPr wrap="square" rtlCol="0">
            <a:spAutoFit/>
          </a:bodyPr>
          <a:lstStyle/>
          <a:p>
            <a:r>
              <a:rPr lang="en-US" sz="3600" spc="300" dirty="0">
                <a:solidFill>
                  <a:schemeClr val="bg2"/>
                </a:solidFill>
                <a:latin typeface="Century Gothic" panose="020B0502020202020204" pitchFamily="34" charset="0"/>
                <a:ea typeface="Roboto Medium" panose="02000000000000000000" pitchFamily="2" charset="0"/>
                <a:cs typeface="Open Sans Condensed" panose="020B0806030504020204" pitchFamily="34" charset="0"/>
              </a:rPr>
              <a:t>Peter’s Support Plan</a:t>
            </a:r>
          </a:p>
        </p:txBody>
      </p:sp>
      <p:sp>
        <p:nvSpPr>
          <p:cNvPr id="6" name="Content Placeholder 1">
            <a:extLst>
              <a:ext uri="{FF2B5EF4-FFF2-40B4-BE49-F238E27FC236}">
                <a16:creationId xmlns:a16="http://schemas.microsoft.com/office/drawing/2014/main" id="{EB07F514-3B71-EDA4-5FF2-D9EBE5573A69}"/>
              </a:ext>
            </a:extLst>
          </p:cNvPr>
          <p:cNvSpPr txBox="1">
            <a:spLocks/>
          </p:cNvSpPr>
          <p:nvPr/>
        </p:nvSpPr>
        <p:spPr>
          <a:xfrm>
            <a:off x="3010560" y="244920"/>
            <a:ext cx="8907984" cy="6613080"/>
          </a:xfrm>
          <a:prstGeom prst="rect">
            <a:avLst/>
          </a:prstGeom>
        </p:spPr>
        <p:txBody>
          <a:bodyPr>
            <a:noAutofit/>
          </a:bodyPr>
          <a:lstStyle>
            <a:lvl1pPr marL="228600" indent="-228600" algn="ctr" defTabSz="914400" rtl="0" eaLnBrk="1" latinLnBrk="0" hangingPunct="1">
              <a:lnSpc>
                <a:spcPct val="90000"/>
              </a:lnSpc>
              <a:spcBef>
                <a:spcPts val="1000"/>
              </a:spcBef>
              <a:buFont typeface="Arial" panose="020B0604020202020204" pitchFamily="34" charset="0"/>
              <a:buChar char="•"/>
              <a:defRPr sz="2000" kern="1200" baseline="0">
                <a:solidFill>
                  <a:schemeClr val="tx1"/>
                </a:solidFill>
                <a:latin typeface="Roboto" panose="02000000000000000000" pitchFamily="2" charset="0"/>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1500" kern="1200" baseline="0">
                <a:solidFill>
                  <a:schemeClr val="tx1"/>
                </a:solidFill>
                <a:latin typeface="Roboto" panose="02000000000000000000" pitchFamily="2" charset="0"/>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200" kern="1200" baseline="0">
                <a:solidFill>
                  <a:schemeClr val="tx1"/>
                </a:solidFill>
                <a:latin typeface="Roboto" panose="02000000000000000000" pitchFamily="2" charset="0"/>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900" kern="1200" baseline="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50000"/>
              </a:lnSpc>
              <a:buFont typeface="Arial" panose="020B0604020202020204" pitchFamily="34" charset="0"/>
              <a:buNone/>
            </a:pPr>
            <a:r>
              <a:rPr lang="en-US" sz="1300" dirty="0">
                <a:latin typeface="Century Gothic" panose="020B0502020202020204" pitchFamily="34" charset="0"/>
                <a:ea typeface="Roboto" panose="02000000000000000000" pitchFamily="2" charset="0"/>
                <a:cs typeface="Roboto" panose="02000000000000000000" pitchFamily="2" charset="0"/>
              </a:rPr>
              <a:t>My child’s behavior is</a:t>
            </a:r>
            <a:r>
              <a:rPr lang="en-US" sz="1300" b="1" dirty="0">
                <a:latin typeface="Century Gothic" panose="020B0502020202020204" pitchFamily="34" charset="0"/>
                <a:ea typeface="Roboto" panose="02000000000000000000" pitchFamily="2" charset="0"/>
                <a:cs typeface="Roboto" panose="02000000000000000000" pitchFamily="2" charset="0"/>
              </a:rPr>
              <a:t> tantrum, (hit, kick, spit, throw, break things)</a:t>
            </a:r>
            <a:endParaRPr lang="en-US" sz="1300" dirty="0">
              <a:latin typeface="Century Gothic" panose="020B0502020202020204" pitchFamily="34" charset="0"/>
              <a:ea typeface="Roboto" panose="02000000000000000000" pitchFamily="2" charset="0"/>
              <a:cs typeface="Roboto" panose="02000000000000000000" pitchFamily="2" charset="0"/>
            </a:endParaRPr>
          </a:p>
          <a:p>
            <a:pPr marL="0" indent="0" algn="l">
              <a:lnSpc>
                <a:spcPct val="150000"/>
              </a:lnSpc>
              <a:buFont typeface="Arial" panose="020B0604020202020204" pitchFamily="34" charset="0"/>
              <a:buNone/>
            </a:pPr>
            <a:r>
              <a:rPr lang="en-US" sz="1300" dirty="0">
                <a:latin typeface="Century Gothic" panose="020B0502020202020204" pitchFamily="34" charset="0"/>
                <a:ea typeface="Roboto" panose="02000000000000000000" pitchFamily="2" charset="0"/>
                <a:cs typeface="Roboto" panose="02000000000000000000" pitchFamily="2" charset="0"/>
              </a:rPr>
              <a:t>My child obtains  and/or escapes </a:t>
            </a:r>
            <a:r>
              <a:rPr lang="en-US" sz="1300" b="1" dirty="0">
                <a:latin typeface="Century Gothic" panose="020B0502020202020204" pitchFamily="34" charset="0"/>
                <a:ea typeface="Roboto" panose="02000000000000000000" pitchFamily="2" charset="0"/>
                <a:cs typeface="Roboto" panose="02000000000000000000" pitchFamily="2" charset="0"/>
              </a:rPr>
              <a:t> chores and an unstructured transition</a:t>
            </a:r>
            <a:endParaRPr lang="en-US" sz="1300" dirty="0">
              <a:latin typeface="Century Gothic" panose="020B0502020202020204" pitchFamily="34" charset="0"/>
              <a:ea typeface="Roboto" panose="02000000000000000000" pitchFamily="2" charset="0"/>
              <a:cs typeface="Roboto" panose="02000000000000000000" pitchFamily="2" charset="0"/>
            </a:endParaRPr>
          </a:p>
          <a:p>
            <a:pPr marL="0" indent="0" algn="l">
              <a:lnSpc>
                <a:spcPct val="150000"/>
              </a:lnSpc>
              <a:buFont typeface="Arial" panose="020B0604020202020204" pitchFamily="34" charset="0"/>
              <a:buNone/>
            </a:pPr>
            <a:r>
              <a:rPr lang="en-US" sz="1300" dirty="0">
                <a:latin typeface="Century Gothic" panose="020B0502020202020204" pitchFamily="34" charset="0"/>
                <a:ea typeface="Roboto" panose="02000000000000000000" pitchFamily="2" charset="0"/>
                <a:cs typeface="Roboto" panose="02000000000000000000" pitchFamily="2" charset="0"/>
              </a:rPr>
              <a:t>Triggers for my child’s behavior are </a:t>
            </a:r>
            <a:r>
              <a:rPr lang="en-US" sz="1300" b="1" dirty="0">
                <a:latin typeface="Century Gothic" panose="020B0502020202020204" pitchFamily="34" charset="0"/>
                <a:ea typeface="Roboto" panose="02000000000000000000" pitchFamily="2" charset="0"/>
                <a:cs typeface="Roboto" panose="02000000000000000000" pitchFamily="2" charset="0"/>
              </a:rPr>
              <a:t>change in routine, and correction of transition, asked to do a chore. </a:t>
            </a:r>
            <a:endParaRPr lang="en-US" sz="1300" dirty="0">
              <a:latin typeface="Century Gothic" panose="020B0502020202020204" pitchFamily="34" charset="0"/>
              <a:ea typeface="Roboto" panose="02000000000000000000" pitchFamily="2" charset="0"/>
              <a:cs typeface="Roboto" panose="02000000000000000000" pitchFamily="2" charset="0"/>
            </a:endParaRPr>
          </a:p>
          <a:p>
            <a:pPr marL="0" indent="0" algn="l" eaLnBrk="0" hangingPunct="0">
              <a:lnSpc>
                <a:spcPct val="150000"/>
              </a:lnSpc>
              <a:buFont typeface="Arial" panose="020B0604020202020204" pitchFamily="34" charset="0"/>
              <a:buNone/>
            </a:pPr>
            <a:r>
              <a:rPr lang="en-US" sz="1300" dirty="0">
                <a:latin typeface="Century Gothic" panose="020B0502020202020204" pitchFamily="34" charset="0"/>
                <a:ea typeface="Roboto" panose="02000000000000000000" pitchFamily="2" charset="0"/>
                <a:cs typeface="Roboto" panose="02000000000000000000" pitchFamily="2" charset="0"/>
              </a:rPr>
              <a:t>The behavior I desire is </a:t>
            </a:r>
            <a:r>
              <a:rPr lang="en-US" sz="1300" b="1" dirty="0">
                <a:latin typeface="Century Gothic" panose="020B0502020202020204" pitchFamily="34" charset="0"/>
                <a:ea typeface="Roboto" panose="02000000000000000000" pitchFamily="2" charset="0"/>
                <a:cs typeface="Roboto" panose="02000000000000000000" pitchFamily="2" charset="0"/>
              </a:rPr>
              <a:t>comply with corrections or start new activity</a:t>
            </a:r>
            <a:endParaRPr lang="en-US" sz="1300" dirty="0">
              <a:latin typeface="Century Gothic" panose="020B0502020202020204" pitchFamily="34" charset="0"/>
              <a:ea typeface="Roboto" panose="02000000000000000000" pitchFamily="2" charset="0"/>
              <a:cs typeface="Roboto" panose="02000000000000000000" pitchFamily="2" charset="0"/>
            </a:endParaRPr>
          </a:p>
          <a:p>
            <a:pPr marL="0" indent="0" algn="l" eaLnBrk="0" hangingPunct="0">
              <a:lnSpc>
                <a:spcPct val="150000"/>
              </a:lnSpc>
              <a:buFont typeface="Arial" panose="020B0604020202020204" pitchFamily="34" charset="0"/>
              <a:buNone/>
            </a:pPr>
            <a:r>
              <a:rPr lang="en-US" sz="1300" dirty="0">
                <a:latin typeface="Century Gothic" panose="020B0502020202020204" pitchFamily="34" charset="0"/>
                <a:ea typeface="Roboto" panose="02000000000000000000" pitchFamily="2" charset="0"/>
                <a:cs typeface="Roboto" panose="02000000000000000000" pitchFamily="2" charset="0"/>
              </a:rPr>
              <a:t>An alternative behavior that still helps my child gain or escape is </a:t>
            </a:r>
            <a:r>
              <a:rPr lang="en-US" sz="1300" b="1" dirty="0">
                <a:latin typeface="Century Gothic" panose="020B0502020202020204" pitchFamily="34" charset="0"/>
                <a:ea typeface="Roboto" panose="02000000000000000000" pitchFamily="2" charset="0"/>
                <a:cs typeface="Roboto" panose="02000000000000000000" pitchFamily="2" charset="0"/>
              </a:rPr>
              <a:t>go to break area (“dugout”) and deescalate</a:t>
            </a:r>
            <a:endParaRPr lang="en-US" sz="1300" dirty="0">
              <a:latin typeface="Century Gothic" panose="020B0502020202020204" pitchFamily="34" charset="0"/>
              <a:ea typeface="Roboto" panose="02000000000000000000" pitchFamily="2" charset="0"/>
              <a:cs typeface="Roboto" panose="02000000000000000000" pitchFamily="2" charset="0"/>
            </a:endParaRPr>
          </a:p>
          <a:p>
            <a:pPr marL="0" indent="0" algn="l">
              <a:lnSpc>
                <a:spcPct val="150000"/>
              </a:lnSpc>
              <a:buFont typeface="Arial" panose="020B0604020202020204" pitchFamily="34" charset="0"/>
              <a:buNone/>
            </a:pPr>
            <a:r>
              <a:rPr lang="en-US" sz="1300" dirty="0">
                <a:latin typeface="Century Gothic" panose="020B0502020202020204" pitchFamily="34" charset="0"/>
                <a:ea typeface="Roboto" panose="02000000000000000000" pitchFamily="2" charset="0"/>
                <a:cs typeface="Roboto" panose="02000000000000000000" pitchFamily="2" charset="0"/>
              </a:rPr>
              <a:t>Prevention supports to avoid triggers are </a:t>
            </a:r>
            <a:r>
              <a:rPr lang="en-US" sz="1300" b="1" dirty="0">
                <a:latin typeface="Century Gothic" panose="020B0502020202020204" pitchFamily="34" charset="0"/>
                <a:ea typeface="Roboto" panose="02000000000000000000" pitchFamily="2" charset="0"/>
                <a:cs typeface="Roboto" panose="02000000000000000000" pitchFamily="2" charset="0"/>
              </a:rPr>
              <a:t>Give an overview of day’s activities, Use visual card on arrival , Give early signals to remind for transitions. This makes the tantrum </a:t>
            </a:r>
            <a:r>
              <a:rPr lang="en-CA" sz="1300" b="1" dirty="0">
                <a:solidFill>
                  <a:srgbClr val="FF8000"/>
                </a:solidFill>
                <a:latin typeface="Century Gothic" panose="020B0502020202020204" pitchFamily="34" charset="0"/>
                <a:ea typeface="Roboto" panose="02000000000000000000" pitchFamily="2" charset="0"/>
                <a:cs typeface="Roboto" panose="02000000000000000000" pitchFamily="2" charset="0"/>
              </a:rPr>
              <a:t>IRRELEVANT </a:t>
            </a:r>
            <a:r>
              <a:rPr lang="en-CA" sz="1300" dirty="0">
                <a:latin typeface="Century Gothic" panose="020B0502020202020204" pitchFamily="34" charset="0"/>
                <a:ea typeface="Roboto" panose="02000000000000000000" pitchFamily="2" charset="0"/>
                <a:cs typeface="Roboto" panose="02000000000000000000" pitchFamily="2" charset="0"/>
              </a:rPr>
              <a:t>because we are going to prepare Peter for chores and unstructured time.</a:t>
            </a:r>
            <a:endParaRPr lang="en-US" sz="1300" dirty="0">
              <a:latin typeface="Century Gothic" panose="020B0502020202020204" pitchFamily="34" charset="0"/>
              <a:ea typeface="Roboto" panose="02000000000000000000" pitchFamily="2" charset="0"/>
              <a:cs typeface="Roboto" panose="02000000000000000000" pitchFamily="2" charset="0"/>
            </a:endParaRPr>
          </a:p>
          <a:p>
            <a:pPr marL="0" indent="0" algn="l">
              <a:lnSpc>
                <a:spcPct val="150000"/>
              </a:lnSpc>
              <a:buFont typeface="Arial" panose="020B0604020202020204" pitchFamily="34" charset="0"/>
              <a:buNone/>
            </a:pPr>
            <a:r>
              <a:rPr lang="en-US" sz="1300" dirty="0">
                <a:latin typeface="Century Gothic" panose="020B0502020202020204" pitchFamily="34" charset="0"/>
                <a:ea typeface="Roboto" panose="02000000000000000000" pitchFamily="2" charset="0"/>
                <a:cs typeface="Roboto" panose="02000000000000000000" pitchFamily="2" charset="0"/>
              </a:rPr>
              <a:t>Teaching supports for the desired and alternative behaviors are </a:t>
            </a:r>
            <a:r>
              <a:rPr lang="en-US" sz="1300" b="1" dirty="0">
                <a:latin typeface="Century Gothic" panose="020B0502020202020204" pitchFamily="34" charset="0"/>
                <a:ea typeface="Roboto" panose="02000000000000000000" pitchFamily="2" charset="0"/>
                <a:cs typeface="Roboto" panose="02000000000000000000" pitchFamily="2" charset="0"/>
              </a:rPr>
              <a:t>Visual chart for appropriate behavior paired with adult attention for using the chart (break, work, wait for help)</a:t>
            </a:r>
          </a:p>
          <a:p>
            <a:pPr marL="0" indent="0" algn="l">
              <a:lnSpc>
                <a:spcPct val="150000"/>
              </a:lnSpc>
              <a:buFont typeface="Arial" panose="020B0604020202020204" pitchFamily="34" charset="0"/>
              <a:buNone/>
            </a:pPr>
            <a:r>
              <a:rPr lang="en-US" sz="1300" dirty="0">
                <a:latin typeface="Century Gothic" panose="020B0502020202020204" pitchFamily="34" charset="0"/>
                <a:ea typeface="Roboto" panose="02000000000000000000" pitchFamily="2" charset="0"/>
                <a:cs typeface="Roboto" panose="02000000000000000000" pitchFamily="2" charset="0"/>
              </a:rPr>
              <a:t>Prompting by adult: Remind P that he can </a:t>
            </a:r>
            <a:r>
              <a:rPr lang="en-US" sz="1300" b="1" dirty="0">
                <a:latin typeface="Century Gothic" panose="020B0502020202020204" pitchFamily="34" charset="0"/>
                <a:ea typeface="Roboto" panose="02000000000000000000" pitchFamily="2" charset="0"/>
                <a:cs typeface="Roboto" panose="02000000000000000000" pitchFamily="2" charset="0"/>
              </a:rPr>
              <a:t>use “dugout” before difficult tasks or activities, this makes the tantrum </a:t>
            </a:r>
            <a:r>
              <a:rPr lang="en-US" sz="1300" b="1" dirty="0">
                <a:solidFill>
                  <a:srgbClr val="FFC000"/>
                </a:solidFill>
                <a:latin typeface="Century Gothic" panose="020B0502020202020204" pitchFamily="34" charset="0"/>
                <a:ea typeface="Roboto" panose="02000000000000000000" pitchFamily="2" charset="0"/>
                <a:cs typeface="Roboto" panose="02000000000000000000" pitchFamily="2" charset="0"/>
              </a:rPr>
              <a:t>inefficient </a:t>
            </a:r>
            <a:r>
              <a:rPr lang="en-US" sz="1300" b="1" dirty="0">
                <a:latin typeface="Century Gothic" panose="020B0502020202020204" pitchFamily="34" charset="0"/>
                <a:ea typeface="Roboto" panose="02000000000000000000" pitchFamily="2" charset="0"/>
                <a:cs typeface="Roboto" panose="02000000000000000000" pitchFamily="2" charset="0"/>
              </a:rPr>
              <a:t>because complying with corrections, starting a new activity, or using the “dugout” will lead to things that Peter really likes, or is a better way to escape. </a:t>
            </a:r>
            <a:br>
              <a:rPr lang="en-US" sz="1300" b="1" dirty="0">
                <a:latin typeface="Century Gothic" panose="020B0502020202020204" pitchFamily="34" charset="0"/>
                <a:ea typeface="Roboto" panose="02000000000000000000" pitchFamily="2" charset="0"/>
                <a:cs typeface="Roboto" panose="02000000000000000000" pitchFamily="2" charset="0"/>
              </a:rPr>
            </a:br>
            <a:endParaRPr lang="en-US" sz="1300" dirty="0">
              <a:latin typeface="Century Gothic" panose="020B0502020202020204" pitchFamily="34" charset="0"/>
              <a:ea typeface="Roboto" panose="02000000000000000000" pitchFamily="2" charset="0"/>
              <a:cs typeface="Roboto" panose="02000000000000000000" pitchFamily="2" charset="0"/>
            </a:endParaRPr>
          </a:p>
          <a:p>
            <a:pPr marL="0" indent="0" algn="l" fontAlgn="base">
              <a:lnSpc>
                <a:spcPct val="150000"/>
              </a:lnSpc>
              <a:spcBef>
                <a:spcPct val="0"/>
              </a:spcBef>
              <a:spcAft>
                <a:spcPct val="0"/>
              </a:spcAft>
              <a:buFont typeface="Arial" panose="020B0604020202020204" pitchFamily="34" charset="0"/>
              <a:buNone/>
            </a:pPr>
            <a:r>
              <a:rPr lang="en-US" sz="1300" dirty="0">
                <a:latin typeface="Century Gothic" panose="020B0502020202020204" pitchFamily="34" charset="0"/>
                <a:ea typeface="Roboto" panose="02000000000000000000" pitchFamily="2" charset="0"/>
                <a:cs typeface="Roboto" panose="02000000000000000000" pitchFamily="2" charset="0"/>
              </a:rPr>
              <a:t>Consequence supports for the desired and alternative behaviors are </a:t>
            </a:r>
            <a:r>
              <a:rPr lang="en-US" sz="1300" b="1" dirty="0">
                <a:latin typeface="Century Gothic" panose="020B0502020202020204" pitchFamily="34" charset="0"/>
                <a:ea typeface="Roboto" panose="02000000000000000000" pitchFamily="2" charset="0"/>
                <a:cs typeface="Roboto" panose="02000000000000000000" pitchFamily="2" charset="0"/>
              </a:rPr>
              <a:t>to allow any use of “dugout”, attention and rewards for complying with corrections or starting a new activity. Keep Peter &amp; others safe while he is having a tantrum, hold a visual up for Peter to see the chore or the activity that is on the schedule, so that the tantrum is </a:t>
            </a:r>
            <a:r>
              <a:rPr lang="en-CA" sz="1300" b="1" dirty="0">
                <a:solidFill>
                  <a:srgbClr val="FF8000"/>
                </a:solidFill>
                <a:latin typeface="Century Gothic" panose="020B0502020202020204" pitchFamily="34" charset="0"/>
                <a:ea typeface="Roboto" panose="02000000000000000000" pitchFamily="2" charset="0"/>
                <a:cs typeface="Roboto" panose="02000000000000000000" pitchFamily="2" charset="0"/>
              </a:rPr>
              <a:t>Ineffective</a:t>
            </a:r>
            <a:r>
              <a:rPr lang="en-US" sz="1300" b="1" dirty="0">
                <a:latin typeface="Century Gothic" panose="020B0502020202020204" pitchFamily="34" charset="0"/>
                <a:ea typeface="Roboto" panose="02000000000000000000" pitchFamily="2" charset="0"/>
                <a:cs typeface="Roboto" panose="02000000000000000000" pitchFamily="2" charset="0"/>
              </a:rPr>
              <a:t> as an escape.</a:t>
            </a:r>
          </a:p>
        </p:txBody>
      </p:sp>
    </p:spTree>
    <p:extLst>
      <p:ext uri="{BB962C8B-B14F-4D97-AF65-F5344CB8AC3E}">
        <p14:creationId xmlns:p14="http://schemas.microsoft.com/office/powerpoint/2010/main" val="235005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AFF06-7392-4871-B946-F6AB475E58CB}"/>
              </a:ext>
            </a:extLst>
          </p:cNvPr>
          <p:cNvSpPr>
            <a:spLocks noGrp="1"/>
          </p:cNvSpPr>
          <p:nvPr>
            <p:ph type="title"/>
          </p:nvPr>
        </p:nvSpPr>
        <p:spPr>
          <a:xfrm>
            <a:off x="1216995" y="2532888"/>
            <a:ext cx="3087863" cy="1597152"/>
          </a:xfrm>
        </p:spPr>
        <p:txBody>
          <a:bodyPr anchor="ctr">
            <a:normAutofit fontScale="90000"/>
          </a:bodyPr>
          <a:lstStyle/>
          <a:p>
            <a:pPr algn="r"/>
            <a:r>
              <a:rPr lang="en-US" sz="4400" dirty="0"/>
              <a:t>Autism Prevalence</a:t>
            </a:r>
          </a:p>
        </p:txBody>
      </p:sp>
      <p:sp>
        <p:nvSpPr>
          <p:cNvPr id="3" name="Content Placeholder 2">
            <a:extLst>
              <a:ext uri="{FF2B5EF4-FFF2-40B4-BE49-F238E27FC236}">
                <a16:creationId xmlns:a16="http://schemas.microsoft.com/office/drawing/2014/main" id="{DD941160-2E37-4DE7-B5AA-09A85F95CD87}"/>
              </a:ext>
            </a:extLst>
          </p:cNvPr>
          <p:cNvSpPr>
            <a:spLocks noGrp="1"/>
          </p:cNvSpPr>
          <p:nvPr>
            <p:ph idx="1"/>
          </p:nvPr>
        </p:nvSpPr>
        <p:spPr>
          <a:xfrm>
            <a:off x="5401056" y="816864"/>
            <a:ext cx="5573949" cy="5583936"/>
          </a:xfrm>
        </p:spPr>
        <p:txBody>
          <a:bodyPr anchor="ctr">
            <a:normAutofit fontScale="77500" lnSpcReduction="20000"/>
          </a:bodyPr>
          <a:lstStyle/>
          <a:p>
            <a:endParaRPr lang="en-US" sz="1800" dirty="0">
              <a:solidFill>
                <a:schemeClr val="tx1"/>
              </a:solidFill>
            </a:endParaRPr>
          </a:p>
          <a:p>
            <a:pPr>
              <a:buClr>
                <a:schemeClr val="accent5"/>
              </a:buClr>
              <a:buFont typeface="Arial" panose="020B0604020202020204" pitchFamily="34" charset="0"/>
              <a:buChar char="•"/>
            </a:pPr>
            <a:r>
              <a:rPr lang="en-US" sz="2600" dirty="0">
                <a:solidFill>
                  <a:schemeClr val="tx1"/>
                </a:solidFill>
              </a:rPr>
              <a:t>The prevalence of autism rose to 1 in every 36 eight-year-olds in 2020 – almost 4 times greater than the 2004 rate of 1 in 125.</a:t>
            </a:r>
            <a:endParaRPr lang="en-US" sz="2600" dirty="0">
              <a:solidFill>
                <a:schemeClr val="tx1"/>
              </a:solidFill>
              <a:cs typeface="Calibri"/>
            </a:endParaRPr>
          </a:p>
          <a:p>
            <a:pPr>
              <a:buFont typeface="Arial" panose="020B0604020202020204" pitchFamily="34" charset="0"/>
              <a:buChar char="•"/>
            </a:pPr>
            <a:endParaRPr lang="en-US" sz="2600" dirty="0">
              <a:solidFill>
                <a:schemeClr val="tx1"/>
              </a:solidFill>
            </a:endParaRPr>
          </a:p>
          <a:p>
            <a:pPr>
              <a:buClr>
                <a:schemeClr val="accent5"/>
              </a:buClr>
              <a:buFont typeface="Arial" panose="020B0604020202020204" pitchFamily="34" charset="0"/>
              <a:buChar char="•"/>
            </a:pPr>
            <a:r>
              <a:rPr lang="en-US" sz="2600" dirty="0">
                <a:solidFill>
                  <a:schemeClr val="tx1"/>
                </a:solidFill>
              </a:rPr>
              <a:t>Children who receive an autism diagnosis by age 4 are 50x more likely to receive services.</a:t>
            </a:r>
            <a:endParaRPr lang="en-US" sz="2600" dirty="0">
              <a:solidFill>
                <a:schemeClr val="tx1"/>
              </a:solidFill>
              <a:cs typeface="Calibri"/>
            </a:endParaRPr>
          </a:p>
          <a:p>
            <a:pPr>
              <a:buFont typeface="Arial" panose="020B0604020202020204" pitchFamily="34" charset="0"/>
              <a:buChar char="•"/>
            </a:pPr>
            <a:endParaRPr lang="en-US" sz="2600" dirty="0">
              <a:solidFill>
                <a:schemeClr val="tx1"/>
              </a:solidFill>
            </a:endParaRPr>
          </a:p>
          <a:p>
            <a:pPr>
              <a:buClr>
                <a:schemeClr val="accent5"/>
              </a:buClr>
              <a:buFont typeface="Arial" panose="020B0604020202020204" pitchFamily="34" charset="0"/>
              <a:buChar char="•"/>
            </a:pPr>
            <a:r>
              <a:rPr lang="en-US" sz="2600" dirty="0">
                <a:solidFill>
                  <a:schemeClr val="tx1"/>
                </a:solidFill>
              </a:rPr>
              <a:t>The CDC estimates that 2.21% of adults in the US have autism. That’s 5.44 million adults, 80% of whom are men.</a:t>
            </a:r>
            <a:endParaRPr lang="en-US" sz="2600" dirty="0">
              <a:solidFill>
                <a:schemeClr val="tx1"/>
              </a:solidFill>
              <a:cs typeface="Calibri"/>
            </a:endParaRPr>
          </a:p>
          <a:p>
            <a:pPr marL="200660" lvl="1" indent="0">
              <a:buNone/>
            </a:pPr>
            <a:endParaRPr lang="en-US" sz="1200" dirty="0">
              <a:solidFill>
                <a:schemeClr val="tx1"/>
              </a:solidFill>
            </a:endParaRPr>
          </a:p>
          <a:p>
            <a:pPr marL="200660" lvl="1" indent="0">
              <a:buNone/>
            </a:pPr>
            <a:endParaRPr lang="en-US" sz="1200" dirty="0">
              <a:solidFill>
                <a:schemeClr val="tx1"/>
              </a:solidFill>
            </a:endParaRPr>
          </a:p>
          <a:p>
            <a:pPr marL="200660" lvl="1" indent="0">
              <a:buNone/>
            </a:pPr>
            <a:endParaRPr lang="en-US" sz="1200" dirty="0">
              <a:solidFill>
                <a:schemeClr val="tx1"/>
              </a:solidFill>
            </a:endParaRPr>
          </a:p>
          <a:p>
            <a:pPr marL="200660" lvl="1" indent="0">
              <a:buNone/>
            </a:pPr>
            <a:r>
              <a:rPr lang="en-US" sz="1800" dirty="0">
                <a:solidFill>
                  <a:schemeClr val="tx1"/>
                </a:solidFill>
              </a:rPr>
              <a:t>Info from: </a:t>
            </a:r>
            <a:r>
              <a:rPr lang="en-US" sz="1800" dirty="0">
                <a:solidFill>
                  <a:schemeClr val="tx1"/>
                </a:solidFill>
                <a:hlinkClick r:id="rId3">
                  <a:extLst>
                    <a:ext uri="{A12FA001-AC4F-418D-AE19-62706E023703}">
                      <ahyp:hlinkClr xmlns:ahyp="http://schemas.microsoft.com/office/drawing/2018/hyperlinkcolor" val="tx"/>
                    </a:ext>
                  </a:extLst>
                </a:hlinkClick>
              </a:rPr>
              <a:t>https://autismsociety.org/the-autism-experience/</a:t>
            </a:r>
            <a:r>
              <a:rPr lang="en-US" sz="1800" dirty="0">
                <a:solidFill>
                  <a:schemeClr val="tx1"/>
                </a:solidFill>
              </a:rPr>
              <a:t> and </a:t>
            </a:r>
            <a:r>
              <a:rPr lang="en-US" sz="1800" dirty="0">
                <a:solidFill>
                  <a:schemeClr val="tx1"/>
                </a:solidFill>
                <a:hlinkClick r:id="rId4">
                  <a:extLst>
                    <a:ext uri="{A12FA001-AC4F-418D-AE19-62706E023703}">
                      <ahyp:hlinkClr xmlns:ahyp="http://schemas.microsoft.com/office/drawing/2018/hyperlinkcolor" val="tx"/>
                    </a:ext>
                  </a:extLst>
                </a:hlinkClick>
              </a:rPr>
              <a:t>https://www.cdc.gov/ncbddd/autism/features/adults-living-with-autism-spectrum-disorder.html</a:t>
            </a:r>
            <a:r>
              <a:rPr lang="en-US" sz="1800" dirty="0">
                <a:solidFill>
                  <a:schemeClr val="tx1"/>
                </a:solidFill>
              </a:rPr>
              <a:t> </a:t>
            </a:r>
            <a:endParaRPr lang="en-US" sz="1800" dirty="0">
              <a:solidFill>
                <a:schemeClr val="tx1"/>
              </a:solidFill>
              <a:cs typeface="Calibri"/>
            </a:endParaRPr>
          </a:p>
        </p:txBody>
      </p:sp>
    </p:spTree>
    <p:extLst>
      <p:ext uri="{BB962C8B-B14F-4D97-AF65-F5344CB8AC3E}">
        <p14:creationId xmlns:p14="http://schemas.microsoft.com/office/powerpoint/2010/main" val="21720864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 Arc of Madison County">
            <a:extLst>
              <a:ext uri="{FF2B5EF4-FFF2-40B4-BE49-F238E27FC236}">
                <a16:creationId xmlns:a16="http://schemas.microsoft.com/office/drawing/2014/main" id="{7B7DF715-5C3A-416B-9CB4-E27BDEE68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8578" y="4344243"/>
            <a:ext cx="3271502" cy="20818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B18ED01-36D3-4034-9329-79AABE2E1AA7}"/>
              </a:ext>
            </a:extLst>
          </p:cNvPr>
          <p:cNvSpPr>
            <a:spLocks noGrp="1"/>
          </p:cNvSpPr>
          <p:nvPr>
            <p:ph type="title"/>
          </p:nvPr>
        </p:nvSpPr>
        <p:spPr>
          <a:xfrm>
            <a:off x="4711327" y="986369"/>
            <a:ext cx="2769346" cy="706964"/>
          </a:xfrm>
        </p:spPr>
        <p:txBody>
          <a:bodyPr/>
          <a:lstStyle/>
          <a:p>
            <a:r>
              <a:rPr lang="en-US" dirty="0"/>
              <a:t>Thank You!</a:t>
            </a:r>
          </a:p>
        </p:txBody>
      </p:sp>
      <p:sp>
        <p:nvSpPr>
          <p:cNvPr id="3" name="Content Placeholder 2">
            <a:extLst>
              <a:ext uri="{FF2B5EF4-FFF2-40B4-BE49-F238E27FC236}">
                <a16:creationId xmlns:a16="http://schemas.microsoft.com/office/drawing/2014/main" id="{F61FC4D8-ADB5-446D-B235-A95370A13C56}"/>
              </a:ext>
            </a:extLst>
          </p:cNvPr>
          <p:cNvSpPr>
            <a:spLocks noGrp="1"/>
          </p:cNvSpPr>
          <p:nvPr>
            <p:ph idx="1"/>
          </p:nvPr>
        </p:nvSpPr>
        <p:spPr>
          <a:xfrm>
            <a:off x="487211" y="2513757"/>
            <a:ext cx="11217578" cy="3641716"/>
          </a:xfrm>
        </p:spPr>
        <p:txBody>
          <a:bodyPr>
            <a:normAutofit fontScale="92500" lnSpcReduction="20000"/>
          </a:bodyPr>
          <a:lstStyle/>
          <a:p>
            <a:endParaRPr lang="en-US" dirty="0"/>
          </a:p>
          <a:p>
            <a:pPr marL="0" indent="0">
              <a:buNone/>
            </a:pPr>
            <a:endParaRPr lang="en-US" sz="2400" dirty="0"/>
          </a:p>
          <a:p>
            <a:pPr>
              <a:spcBef>
                <a:spcPts val="600"/>
              </a:spcBef>
            </a:pPr>
            <a:r>
              <a:rPr lang="en-US" sz="3300" dirty="0"/>
              <a:t>Michelle Creekmore, Early Childhood Program Director</a:t>
            </a:r>
          </a:p>
          <a:p>
            <a:pPr marL="0" indent="0">
              <a:spcBef>
                <a:spcPts val="600"/>
              </a:spcBef>
              <a:buNone/>
            </a:pPr>
            <a:endParaRPr lang="en-US" sz="3300" dirty="0"/>
          </a:p>
          <a:p>
            <a:pPr>
              <a:spcBef>
                <a:spcPts val="600"/>
              </a:spcBef>
            </a:pPr>
            <a:r>
              <a:rPr lang="en-US" sz="3300"/>
              <a:t>Chris Foster, Lead Clinician</a:t>
            </a:r>
            <a:endParaRPr lang="en-US" sz="3300" dirty="0"/>
          </a:p>
          <a:p>
            <a:pPr>
              <a:spcBef>
                <a:spcPts val="600"/>
              </a:spcBef>
            </a:pPr>
            <a:endParaRPr lang="en-US" sz="3300" dirty="0"/>
          </a:p>
          <a:p>
            <a:pPr marL="0" indent="0" algn="ctr">
              <a:spcBef>
                <a:spcPts val="600"/>
              </a:spcBef>
              <a:buNone/>
            </a:pPr>
            <a:r>
              <a:rPr lang="en-US" sz="3000" dirty="0">
                <a:hlinkClick r:id="rId4"/>
              </a:rPr>
              <a:t>www.hsvarc.org</a:t>
            </a:r>
            <a:r>
              <a:rPr lang="en-US" sz="3000" dirty="0"/>
              <a:t> </a:t>
            </a:r>
          </a:p>
          <a:p>
            <a:pPr marL="0" indent="0" algn="ctr">
              <a:spcBef>
                <a:spcPts val="600"/>
              </a:spcBef>
              <a:buNone/>
            </a:pPr>
            <a:r>
              <a:rPr lang="en-US" sz="3000" dirty="0"/>
              <a:t>(256) 696-5700</a:t>
            </a:r>
          </a:p>
          <a:p>
            <a:pPr marL="0" indent="0">
              <a:spcBef>
                <a:spcPts val="600"/>
              </a:spcBef>
              <a:buNone/>
            </a:pPr>
            <a:endParaRPr lang="en-US" dirty="0"/>
          </a:p>
        </p:txBody>
      </p:sp>
    </p:spTree>
    <p:extLst>
      <p:ext uri="{BB962C8B-B14F-4D97-AF65-F5344CB8AC3E}">
        <p14:creationId xmlns:p14="http://schemas.microsoft.com/office/powerpoint/2010/main" val="603742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B9D05-C7DF-E3B8-E23A-9C0D5A4EC11F}"/>
              </a:ext>
            </a:extLst>
          </p:cNvPr>
          <p:cNvSpPr>
            <a:spLocks noGrp="1"/>
          </p:cNvSpPr>
          <p:nvPr>
            <p:ph type="title"/>
          </p:nvPr>
        </p:nvSpPr>
        <p:spPr>
          <a:xfrm>
            <a:off x="3820922" y="931164"/>
            <a:ext cx="4550156" cy="704088"/>
          </a:xfrm>
        </p:spPr>
        <p:txBody>
          <a:bodyPr/>
          <a:lstStyle/>
          <a:p>
            <a:r>
              <a:rPr lang="en-US" dirty="0"/>
              <a:t>Autism Prevalence</a:t>
            </a:r>
            <a:endParaRPr lang="en-US" dirty="0">
              <a:solidFill>
                <a:srgbClr val="FF0000"/>
              </a:solidFill>
            </a:endParaRPr>
          </a:p>
        </p:txBody>
      </p:sp>
      <p:graphicFrame>
        <p:nvGraphicFramePr>
          <p:cNvPr id="4" name="Content Placeholder 3">
            <a:extLst>
              <a:ext uri="{FF2B5EF4-FFF2-40B4-BE49-F238E27FC236}">
                <a16:creationId xmlns:a16="http://schemas.microsoft.com/office/drawing/2014/main" id="{E8745A69-ED18-425C-8DD6-570BD6AB0E81}"/>
              </a:ext>
            </a:extLst>
          </p:cNvPr>
          <p:cNvGraphicFramePr>
            <a:graphicFrameLocks noGrp="1"/>
          </p:cNvGraphicFramePr>
          <p:nvPr>
            <p:ph idx="4294967295"/>
            <p:extLst>
              <p:ext uri="{D42A27DB-BD31-4B8C-83A1-F6EECF244321}">
                <p14:modId xmlns:p14="http://schemas.microsoft.com/office/powerpoint/2010/main" val="737749217"/>
              </p:ext>
            </p:extLst>
          </p:nvPr>
        </p:nvGraphicFramePr>
        <p:xfrm>
          <a:off x="499872" y="2403215"/>
          <a:ext cx="11192256" cy="3287667"/>
        </p:xfrm>
        <a:graphic>
          <a:graphicData uri="http://schemas.openxmlformats.org/drawingml/2006/table">
            <a:tbl>
              <a:tblPr firstRow="1" bandRow="1">
                <a:tableStyleId>{5C22544A-7EE6-4342-B048-85BDC9FD1C3A}</a:tableStyleId>
              </a:tblPr>
              <a:tblGrid>
                <a:gridCol w="7571232">
                  <a:extLst>
                    <a:ext uri="{9D8B030D-6E8A-4147-A177-3AD203B41FA5}">
                      <a16:colId xmlns:a16="http://schemas.microsoft.com/office/drawing/2014/main" val="606087204"/>
                    </a:ext>
                  </a:extLst>
                </a:gridCol>
                <a:gridCol w="1840992">
                  <a:extLst>
                    <a:ext uri="{9D8B030D-6E8A-4147-A177-3AD203B41FA5}">
                      <a16:colId xmlns:a16="http://schemas.microsoft.com/office/drawing/2014/main" val="2587882652"/>
                    </a:ext>
                  </a:extLst>
                </a:gridCol>
                <a:gridCol w="1780032">
                  <a:extLst>
                    <a:ext uri="{9D8B030D-6E8A-4147-A177-3AD203B41FA5}">
                      <a16:colId xmlns:a16="http://schemas.microsoft.com/office/drawing/2014/main" val="1667825555"/>
                    </a:ext>
                  </a:extLst>
                </a:gridCol>
              </a:tblGrid>
              <a:tr h="486289">
                <a:tc>
                  <a:txBody>
                    <a:bodyPr/>
                    <a:lstStyle/>
                    <a:p>
                      <a:pPr algn="ctr"/>
                      <a:r>
                        <a:rPr lang="en-US" dirty="0"/>
                        <a:t>Data</a:t>
                      </a:r>
                    </a:p>
                  </a:txBody>
                  <a:tcPr anchor="ctr"/>
                </a:tc>
                <a:tc>
                  <a:txBody>
                    <a:bodyPr/>
                    <a:lstStyle/>
                    <a:p>
                      <a:pPr algn="ctr"/>
                      <a:r>
                        <a:rPr lang="en-US" dirty="0"/>
                        <a:t>Alabama</a:t>
                      </a:r>
                    </a:p>
                  </a:txBody>
                  <a:tcPr anchor="ctr"/>
                </a:tc>
                <a:tc>
                  <a:txBody>
                    <a:bodyPr/>
                    <a:lstStyle/>
                    <a:p>
                      <a:pPr algn="ctr"/>
                      <a:r>
                        <a:rPr lang="en-US" dirty="0"/>
                        <a:t>National</a:t>
                      </a:r>
                    </a:p>
                  </a:txBody>
                  <a:tcPr anchor="ctr"/>
                </a:tc>
                <a:extLst>
                  <a:ext uri="{0D108BD9-81ED-4DB2-BD59-A6C34878D82A}">
                    <a16:rowId xmlns:a16="http://schemas.microsoft.com/office/drawing/2014/main" val="2567069805"/>
                  </a:ext>
                </a:extLst>
              </a:tr>
              <a:tr h="486289">
                <a:tc>
                  <a:txBody>
                    <a:bodyPr/>
                    <a:lstStyle/>
                    <a:p>
                      <a:r>
                        <a:rPr lang="en-US" dirty="0"/>
                        <a:t>Percent of 8-year-olds with autism</a:t>
                      </a:r>
                    </a:p>
                    <a:p>
                      <a:r>
                        <a:rPr lang="en-US" dirty="0"/>
                        <a:t>(Worldwide prevalence is 1 in 100 children)</a:t>
                      </a:r>
                    </a:p>
                  </a:txBody>
                  <a:tcPr anchor="ctr"/>
                </a:tc>
                <a:tc>
                  <a:txBody>
                    <a:bodyPr/>
                    <a:lstStyle/>
                    <a:p>
                      <a:pPr algn="ctr"/>
                      <a:r>
                        <a:rPr lang="en-US" dirty="0"/>
                        <a:t>3% (1 in 33)</a:t>
                      </a:r>
                    </a:p>
                  </a:txBody>
                  <a:tcPr anchor="ctr"/>
                </a:tc>
                <a:tc>
                  <a:txBody>
                    <a:bodyPr/>
                    <a:lstStyle/>
                    <a:p>
                      <a:pPr algn="ctr"/>
                      <a:r>
                        <a:rPr lang="en-US" dirty="0"/>
                        <a:t>2.9% (1 in 36)</a:t>
                      </a:r>
                    </a:p>
                  </a:txBody>
                  <a:tcPr anchor="ctr"/>
                </a:tc>
                <a:extLst>
                  <a:ext uri="{0D108BD9-81ED-4DB2-BD59-A6C34878D82A}">
                    <a16:rowId xmlns:a16="http://schemas.microsoft.com/office/drawing/2014/main" val="2060812202"/>
                  </a:ext>
                </a:extLst>
              </a:tr>
              <a:tr h="486289">
                <a:tc>
                  <a:txBody>
                    <a:bodyPr/>
                    <a:lstStyle/>
                    <a:p>
                      <a:r>
                        <a:rPr lang="en-US" dirty="0"/>
                        <a:t>Average age of diagnosis</a:t>
                      </a:r>
                    </a:p>
                    <a:p>
                      <a:endParaRPr lang="en-US" dirty="0"/>
                    </a:p>
                    <a:p>
                      <a:r>
                        <a:rPr lang="en-US" dirty="0"/>
                        <a:t>Higher-income families (at or above 200% of federal poverty level)</a:t>
                      </a:r>
                    </a:p>
                    <a:p>
                      <a:r>
                        <a:rPr lang="en-US" dirty="0"/>
                        <a:t>Lower-income families (below 200% of federal poverty level)</a:t>
                      </a:r>
                    </a:p>
                  </a:txBody>
                  <a:tcPr anchor="ctr"/>
                </a:tc>
                <a:tc>
                  <a:txBody>
                    <a:bodyPr/>
                    <a:lstStyle/>
                    <a:p>
                      <a:pPr algn="ctr"/>
                      <a:r>
                        <a:rPr lang="en-US" dirty="0"/>
                        <a:t>5.01 years old</a:t>
                      </a:r>
                    </a:p>
                    <a:p>
                      <a:pPr algn="ctr"/>
                      <a:endParaRPr lang="en-US" dirty="0"/>
                    </a:p>
                    <a:p>
                      <a:pPr algn="ctr"/>
                      <a:r>
                        <a:rPr lang="en-US" dirty="0"/>
                        <a:t>4.96 years old</a:t>
                      </a:r>
                    </a:p>
                    <a:p>
                      <a:pPr algn="ctr"/>
                      <a:r>
                        <a:rPr lang="en-US" dirty="0"/>
                        <a:t>5.04 years old</a:t>
                      </a:r>
                    </a:p>
                  </a:txBody>
                  <a:tcPr anchor="ctr"/>
                </a:tc>
                <a:tc>
                  <a:txBody>
                    <a:bodyPr/>
                    <a:lstStyle/>
                    <a:p>
                      <a:pPr algn="ctr"/>
                      <a:r>
                        <a:rPr lang="en-US" dirty="0"/>
                        <a:t>5.0 years old</a:t>
                      </a:r>
                    </a:p>
                    <a:p>
                      <a:pPr algn="ctr"/>
                      <a:endParaRPr lang="en-US" dirty="0"/>
                    </a:p>
                    <a:p>
                      <a:pPr algn="ctr"/>
                      <a:r>
                        <a:rPr lang="en-US" dirty="0"/>
                        <a:t>5.2 years old</a:t>
                      </a:r>
                    </a:p>
                    <a:p>
                      <a:pPr algn="ctr"/>
                      <a:r>
                        <a:rPr lang="en-US" dirty="0"/>
                        <a:t>4.7 years old</a:t>
                      </a:r>
                    </a:p>
                  </a:txBody>
                  <a:tcPr anchor="ctr"/>
                </a:tc>
                <a:extLst>
                  <a:ext uri="{0D108BD9-81ED-4DB2-BD59-A6C34878D82A}">
                    <a16:rowId xmlns:a16="http://schemas.microsoft.com/office/drawing/2014/main" val="1582578445"/>
                  </a:ext>
                </a:extLst>
              </a:tr>
              <a:tr h="486289">
                <a:tc>
                  <a:txBody>
                    <a:bodyPr/>
                    <a:lstStyle/>
                    <a:p>
                      <a:r>
                        <a:rPr lang="en-US" dirty="0"/>
                        <a:t>Average age of first intervention</a:t>
                      </a:r>
                    </a:p>
                  </a:txBody>
                  <a:tcPr anchor="ctr"/>
                </a:tc>
                <a:tc>
                  <a:txBody>
                    <a:bodyPr/>
                    <a:lstStyle/>
                    <a:p>
                      <a:pPr algn="ctr"/>
                      <a:r>
                        <a:rPr lang="en-US" dirty="0"/>
                        <a:t>4.86 years old</a:t>
                      </a:r>
                    </a:p>
                  </a:txBody>
                  <a:tcPr anchor="ctr"/>
                </a:tc>
                <a:tc>
                  <a:txBody>
                    <a:bodyPr/>
                    <a:lstStyle/>
                    <a:p>
                      <a:pPr algn="ctr"/>
                      <a:r>
                        <a:rPr lang="en-US" dirty="0"/>
                        <a:t>4.7 years old</a:t>
                      </a:r>
                    </a:p>
                  </a:txBody>
                  <a:tcPr anchor="ctr"/>
                </a:tc>
                <a:extLst>
                  <a:ext uri="{0D108BD9-81ED-4DB2-BD59-A6C34878D82A}">
                    <a16:rowId xmlns:a16="http://schemas.microsoft.com/office/drawing/2014/main" val="858481757"/>
                  </a:ext>
                </a:extLst>
              </a:tr>
              <a:tr h="486289">
                <a:tc>
                  <a:txBody>
                    <a:bodyPr/>
                    <a:lstStyle/>
                    <a:p>
                      <a:r>
                        <a:rPr lang="en-US" dirty="0"/>
                        <a:t>Children with autism that received Special Education and/or EI</a:t>
                      </a:r>
                    </a:p>
                  </a:txBody>
                  <a:tcPr anchor="ctr"/>
                </a:tc>
                <a:tc>
                  <a:txBody>
                    <a:bodyPr/>
                    <a:lstStyle/>
                    <a:p>
                      <a:pPr algn="ctr"/>
                      <a:r>
                        <a:rPr lang="en-US" dirty="0"/>
                        <a:t>77%</a:t>
                      </a:r>
                    </a:p>
                  </a:txBody>
                  <a:tcPr anchor="ctr"/>
                </a:tc>
                <a:tc>
                  <a:txBody>
                    <a:bodyPr/>
                    <a:lstStyle/>
                    <a:p>
                      <a:pPr algn="ctr"/>
                      <a:r>
                        <a:rPr lang="en-US" dirty="0"/>
                        <a:t>86%</a:t>
                      </a:r>
                    </a:p>
                  </a:txBody>
                  <a:tcPr anchor="ctr"/>
                </a:tc>
                <a:extLst>
                  <a:ext uri="{0D108BD9-81ED-4DB2-BD59-A6C34878D82A}">
                    <a16:rowId xmlns:a16="http://schemas.microsoft.com/office/drawing/2014/main" val="2974218934"/>
                  </a:ext>
                </a:extLst>
              </a:tr>
            </a:tbl>
          </a:graphicData>
        </a:graphic>
      </p:graphicFrame>
      <p:sp>
        <p:nvSpPr>
          <p:cNvPr id="5" name="TextBox 4">
            <a:extLst>
              <a:ext uri="{FF2B5EF4-FFF2-40B4-BE49-F238E27FC236}">
                <a16:creationId xmlns:a16="http://schemas.microsoft.com/office/drawing/2014/main" id="{81BD1DB5-EE4A-499A-BD0C-57AC82171306}"/>
              </a:ext>
            </a:extLst>
          </p:cNvPr>
          <p:cNvSpPr txBox="1"/>
          <p:nvPr/>
        </p:nvSpPr>
        <p:spPr>
          <a:xfrm>
            <a:off x="499872" y="6067894"/>
            <a:ext cx="7132637" cy="307777"/>
          </a:xfrm>
          <a:prstGeom prst="rect">
            <a:avLst/>
          </a:prstGeom>
          <a:noFill/>
        </p:spPr>
        <p:txBody>
          <a:bodyPr wrap="square" rtlCol="0">
            <a:spAutoFit/>
          </a:bodyPr>
          <a:lstStyle/>
          <a:p>
            <a:r>
              <a:rPr lang="en-US" sz="1400" dirty="0"/>
              <a:t>Data from </a:t>
            </a:r>
            <a:r>
              <a:rPr lang="en-US" sz="1400" dirty="0">
                <a:hlinkClick r:id="rId3"/>
              </a:rPr>
              <a:t>https://nationalautismdatacenter.org/autism-by-the-numbers/</a:t>
            </a:r>
            <a:r>
              <a:rPr lang="en-US" sz="1400" dirty="0"/>
              <a:t>  </a:t>
            </a:r>
          </a:p>
        </p:txBody>
      </p:sp>
    </p:spTree>
    <p:extLst>
      <p:ext uri="{BB962C8B-B14F-4D97-AF65-F5344CB8AC3E}">
        <p14:creationId xmlns:p14="http://schemas.microsoft.com/office/powerpoint/2010/main" val="3013769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90087-4810-4EB1-A0D6-C3F5F5CD031F}"/>
              </a:ext>
            </a:extLst>
          </p:cNvPr>
          <p:cNvSpPr>
            <a:spLocks noGrp="1"/>
          </p:cNvSpPr>
          <p:nvPr>
            <p:ph type="title"/>
          </p:nvPr>
        </p:nvSpPr>
        <p:spPr/>
        <p:txBody>
          <a:bodyPr/>
          <a:lstStyle/>
          <a:p>
            <a:r>
              <a:rPr lang="en-US" dirty="0"/>
              <a:t>Autism &amp; Diversity – Changes over time</a:t>
            </a:r>
          </a:p>
        </p:txBody>
      </p:sp>
      <p:sp>
        <p:nvSpPr>
          <p:cNvPr id="3" name="Content Placeholder 2">
            <a:extLst>
              <a:ext uri="{FF2B5EF4-FFF2-40B4-BE49-F238E27FC236}">
                <a16:creationId xmlns:a16="http://schemas.microsoft.com/office/drawing/2014/main" id="{65FFD40D-1E30-43CC-AA1D-79B70240814D}"/>
              </a:ext>
            </a:extLst>
          </p:cNvPr>
          <p:cNvSpPr>
            <a:spLocks noGrp="1"/>
          </p:cNvSpPr>
          <p:nvPr>
            <p:ph idx="1"/>
          </p:nvPr>
        </p:nvSpPr>
        <p:spPr>
          <a:xfrm>
            <a:off x="548640" y="2365248"/>
            <a:ext cx="11021568" cy="4230624"/>
          </a:xfrm>
        </p:spPr>
        <p:txBody>
          <a:bodyPr>
            <a:normAutofit/>
          </a:bodyPr>
          <a:lstStyle/>
          <a:p>
            <a:r>
              <a:rPr lang="en-US" dirty="0"/>
              <a:t>Autism and Developmental Disabilities Monitoring (ADDM) Network reports have consistently noted that more White children are identified with ASD than Black or Hispanic children. Previous studies have shown that </a:t>
            </a:r>
            <a:r>
              <a:rPr lang="en-US" u="sng" dirty="0"/>
              <a:t>stigma, lack of access to healthcare services due to non-citizenship or low-income, and non-English primary language are potential barriers to identification of children with ASD especially among Hispanic children</a:t>
            </a:r>
            <a:r>
              <a:rPr lang="en-US" dirty="0"/>
              <a:t>. A difference in identifying Black and Hispanic children with ASD relative to White children means these children may not be getting the services they need to reach their full potential.</a:t>
            </a:r>
          </a:p>
          <a:p>
            <a:pPr marL="0" indent="0">
              <a:buNone/>
            </a:pPr>
            <a:r>
              <a:rPr lang="en-US" dirty="0"/>
              <a:t>     </a:t>
            </a:r>
            <a:r>
              <a:rPr lang="en-US" sz="1500" dirty="0">
                <a:hlinkClick r:id="rId3"/>
              </a:rPr>
              <a:t>https://www.cdc.gov/ncbddd/autism/addm-community-report/differences-in-children.html</a:t>
            </a:r>
            <a:r>
              <a:rPr lang="en-US" sz="1500" dirty="0"/>
              <a:t> </a:t>
            </a:r>
          </a:p>
          <a:p>
            <a:endParaRPr lang="en-US" dirty="0"/>
          </a:p>
          <a:p>
            <a:r>
              <a:rPr lang="en-US" dirty="0"/>
              <a:t>In </a:t>
            </a:r>
            <a:r>
              <a:rPr lang="en-US" u="sng" dirty="0"/>
              <a:t>2017</a:t>
            </a:r>
            <a:r>
              <a:rPr lang="en-US" dirty="0"/>
              <a:t>, the prevalence rate of ASD diagnosis in Black children was 2.05% compared with 2.30% for White children. However, in </a:t>
            </a:r>
            <a:r>
              <a:rPr lang="en-US" u="sng" dirty="0"/>
              <a:t>2021</a:t>
            </a:r>
            <a:r>
              <a:rPr lang="en-US" dirty="0"/>
              <a:t>, the prevalence rate in Black children was 4.01% compared with 3.89% in White children.</a:t>
            </a:r>
          </a:p>
          <a:p>
            <a:pPr marL="0" indent="0">
              <a:buNone/>
            </a:pPr>
            <a:r>
              <a:rPr lang="en-US" dirty="0"/>
              <a:t>     </a:t>
            </a:r>
            <a:r>
              <a:rPr lang="en-US" sz="1500" dirty="0">
                <a:solidFill>
                  <a:srgbClr val="0070C0"/>
                </a:solidFill>
                <a:hlinkClick r:id="rId4">
                  <a:extLst>
                    <a:ext uri="{A12FA001-AC4F-418D-AE19-62706E023703}">
                      <ahyp:hlinkClr xmlns:ahyp="http://schemas.microsoft.com/office/drawing/2018/hyperlinkcolor" val="tx"/>
                    </a:ext>
                  </a:extLst>
                </a:hlinkClick>
              </a:rPr>
              <a:t>https://www.ncbi.nlm.nih.gov/pmc/articles/PMC9623438/</a:t>
            </a:r>
            <a:r>
              <a:rPr lang="en-US" sz="1500" dirty="0">
                <a:solidFill>
                  <a:srgbClr val="0070C0"/>
                </a:solidFill>
              </a:rPr>
              <a:t> </a:t>
            </a:r>
            <a:endParaRPr lang="en-US" dirty="0">
              <a:solidFill>
                <a:srgbClr val="0070C0"/>
              </a:solidFill>
            </a:endParaRPr>
          </a:p>
        </p:txBody>
      </p:sp>
    </p:spTree>
    <p:extLst>
      <p:ext uri="{BB962C8B-B14F-4D97-AF65-F5344CB8AC3E}">
        <p14:creationId xmlns:p14="http://schemas.microsoft.com/office/powerpoint/2010/main" val="3382264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DBF19-600B-44F2-AC7B-6BDB6B454A6E}"/>
              </a:ext>
            </a:extLst>
          </p:cNvPr>
          <p:cNvSpPr>
            <a:spLocks noGrp="1"/>
          </p:cNvSpPr>
          <p:nvPr>
            <p:ph type="title"/>
          </p:nvPr>
        </p:nvSpPr>
        <p:spPr/>
        <p:txBody>
          <a:bodyPr/>
          <a:lstStyle/>
          <a:p>
            <a:r>
              <a:rPr lang="en-US" dirty="0"/>
              <a:t>Autism &amp; Diversity – Changes over time</a:t>
            </a:r>
          </a:p>
        </p:txBody>
      </p:sp>
      <p:pic>
        <p:nvPicPr>
          <p:cNvPr id="4" name="Content Placeholder 3">
            <a:extLst>
              <a:ext uri="{FF2B5EF4-FFF2-40B4-BE49-F238E27FC236}">
                <a16:creationId xmlns:a16="http://schemas.microsoft.com/office/drawing/2014/main" id="{952BE0E3-56BF-4014-89D9-8997645B3AC5}"/>
              </a:ext>
            </a:extLst>
          </p:cNvPr>
          <p:cNvPicPr>
            <a:picLocks noGrp="1" noChangeAspect="1"/>
          </p:cNvPicPr>
          <p:nvPr>
            <p:ph idx="1"/>
          </p:nvPr>
        </p:nvPicPr>
        <p:blipFill>
          <a:blip r:embed="rId3"/>
          <a:stretch>
            <a:fillRect/>
          </a:stretch>
        </p:blipFill>
        <p:spPr>
          <a:xfrm>
            <a:off x="7085932" y="2854712"/>
            <a:ext cx="4740941" cy="2777015"/>
          </a:xfrm>
          <a:prstGeom prst="rect">
            <a:avLst/>
          </a:prstGeom>
        </p:spPr>
      </p:pic>
      <p:sp>
        <p:nvSpPr>
          <p:cNvPr id="5" name="Rectangle 4">
            <a:extLst>
              <a:ext uri="{FF2B5EF4-FFF2-40B4-BE49-F238E27FC236}">
                <a16:creationId xmlns:a16="http://schemas.microsoft.com/office/drawing/2014/main" id="{06D939CB-13AF-4778-B33A-7E7D7323D34E}"/>
              </a:ext>
            </a:extLst>
          </p:cNvPr>
          <p:cNvSpPr/>
          <p:nvPr/>
        </p:nvSpPr>
        <p:spPr>
          <a:xfrm>
            <a:off x="1154955" y="2258939"/>
            <a:ext cx="6087094" cy="4278094"/>
          </a:xfrm>
          <a:prstGeom prst="rect">
            <a:avLst/>
          </a:prstGeom>
        </p:spPr>
        <p:txBody>
          <a:bodyPr wrap="square">
            <a:spAutoFit/>
          </a:bodyPr>
          <a:lstStyle/>
          <a:p>
            <a:r>
              <a:rPr lang="en-US" u="sng" dirty="0"/>
              <a:t>2020</a:t>
            </a:r>
          </a:p>
          <a:p>
            <a:r>
              <a:rPr lang="en-US" dirty="0"/>
              <a:t>Autism prevalence is </a:t>
            </a:r>
            <a:r>
              <a:rPr lang="en-US" i="1" dirty="0"/>
              <a:t>lower</a:t>
            </a:r>
            <a:r>
              <a:rPr lang="en-US" dirty="0"/>
              <a:t> among White children than other racial and ethnic groups:</a:t>
            </a:r>
          </a:p>
          <a:p>
            <a:r>
              <a:rPr lang="en-US" dirty="0"/>
              <a:t>White – 2.4%</a:t>
            </a:r>
          </a:p>
          <a:p>
            <a:r>
              <a:rPr lang="en-US" dirty="0"/>
              <a:t>Black – 2.9%</a:t>
            </a:r>
          </a:p>
          <a:p>
            <a:r>
              <a:rPr lang="en-US" dirty="0"/>
              <a:t>Hispanic – 3.2%</a:t>
            </a:r>
          </a:p>
          <a:p>
            <a:r>
              <a:rPr lang="en-US" dirty="0"/>
              <a:t>Asian or Pacific Islander – 3.3%</a:t>
            </a:r>
          </a:p>
          <a:p>
            <a:endParaRPr lang="en-US" dirty="0"/>
          </a:p>
          <a:p>
            <a:r>
              <a:rPr lang="en-US" dirty="0"/>
              <a:t>These changes reflect an improvement in outreach, screening, and de-stigmatization of autism diagnosis among minority communities.</a:t>
            </a:r>
          </a:p>
          <a:p>
            <a:endParaRPr lang="en-US" dirty="0"/>
          </a:p>
          <a:p>
            <a:r>
              <a:rPr lang="en-US" sz="1400" dirty="0"/>
              <a:t>*The CDC autism prevalence estimates are for 8-year-old children across 11 monitoring sites in the Autism and Developmental Disabilities Monitoring (ADDM) Network in 2020.</a:t>
            </a:r>
          </a:p>
          <a:p>
            <a:r>
              <a:rPr lang="en-US" sz="1400" i="1" dirty="0"/>
              <a:t>Source: </a:t>
            </a:r>
            <a:r>
              <a:rPr lang="en-US" sz="1400" i="1" dirty="0">
                <a:hlinkClick r:id="rId4"/>
              </a:rPr>
              <a:t>Centers for Disease Control and Prevention (2023)</a:t>
            </a:r>
            <a:endParaRPr lang="en-US" sz="1400" dirty="0"/>
          </a:p>
        </p:txBody>
      </p:sp>
    </p:spTree>
    <p:extLst>
      <p:ext uri="{BB962C8B-B14F-4D97-AF65-F5344CB8AC3E}">
        <p14:creationId xmlns:p14="http://schemas.microsoft.com/office/powerpoint/2010/main" val="3309593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E490C-6042-BB53-0FCB-C7E91ED3E213}"/>
              </a:ext>
            </a:extLst>
          </p:cNvPr>
          <p:cNvSpPr>
            <a:spLocks noGrp="1"/>
          </p:cNvSpPr>
          <p:nvPr>
            <p:ph type="title"/>
          </p:nvPr>
        </p:nvSpPr>
        <p:spPr>
          <a:xfrm>
            <a:off x="1217612" y="2630424"/>
            <a:ext cx="2793159" cy="1597152"/>
          </a:xfrm>
        </p:spPr>
        <p:txBody>
          <a:bodyPr anchor="ctr">
            <a:normAutofit/>
          </a:bodyPr>
          <a:lstStyle/>
          <a:p>
            <a:pPr algn="ctr"/>
            <a:r>
              <a:rPr lang="en-US" sz="3600" dirty="0"/>
              <a:t>Early Is Best</a:t>
            </a:r>
          </a:p>
        </p:txBody>
      </p:sp>
      <p:sp>
        <p:nvSpPr>
          <p:cNvPr id="9" name="Content Placeholder 2">
            <a:extLst>
              <a:ext uri="{FF2B5EF4-FFF2-40B4-BE49-F238E27FC236}">
                <a16:creationId xmlns:a16="http://schemas.microsoft.com/office/drawing/2014/main" id="{975D6B88-C881-4F84-AE21-014CC0FE51C1}"/>
              </a:ext>
            </a:extLst>
          </p:cNvPr>
          <p:cNvSpPr>
            <a:spLocks noGrp="1"/>
          </p:cNvSpPr>
          <p:nvPr>
            <p:ph idx="1"/>
          </p:nvPr>
        </p:nvSpPr>
        <p:spPr>
          <a:xfrm>
            <a:off x="5401055" y="1048511"/>
            <a:ext cx="6296573" cy="5564161"/>
          </a:xfrm>
        </p:spPr>
        <p:txBody>
          <a:bodyPr anchor="ctr">
            <a:normAutofit fontScale="32500" lnSpcReduction="20000"/>
          </a:bodyPr>
          <a:lstStyle/>
          <a:p>
            <a:r>
              <a:rPr lang="en-US" sz="6200" i="1" dirty="0"/>
              <a:t>“Diagnosing children with ASD as early as possible is important to make sure children receive the services and supports they need to reach their full potential.”  </a:t>
            </a:r>
            <a:r>
              <a:rPr lang="en-US" sz="4300" dirty="0">
                <a:solidFill>
                  <a:srgbClr val="006699"/>
                </a:solidFill>
                <a:hlinkClick r:id="rId3">
                  <a:extLst>
                    <a:ext uri="{A12FA001-AC4F-418D-AE19-62706E023703}">
                      <ahyp:hlinkClr xmlns:ahyp="http://schemas.microsoft.com/office/drawing/2018/hyperlinkcolor" val="tx"/>
                    </a:ext>
                  </a:extLst>
                </a:hlinkClick>
              </a:rPr>
              <a:t>https://www.cdc.gov/ncbddd/autism/screening.html</a:t>
            </a:r>
            <a:r>
              <a:rPr lang="en-US" sz="4300" dirty="0">
                <a:solidFill>
                  <a:srgbClr val="006699"/>
                </a:solidFill>
              </a:rPr>
              <a:t> </a:t>
            </a:r>
          </a:p>
          <a:p>
            <a:endParaRPr lang="en-US" sz="4900" i="1" dirty="0"/>
          </a:p>
          <a:p>
            <a:r>
              <a:rPr lang="en-US" sz="6200" i="1" dirty="0"/>
              <a:t>“… autism spectrum disorder diagnosis before the age of 2.5 is associated with considerable improvement in social symptoms.”  </a:t>
            </a:r>
            <a:r>
              <a:rPr lang="en-US" sz="4300" dirty="0">
                <a:solidFill>
                  <a:srgbClr val="006699"/>
                </a:solidFill>
                <a:hlinkClick r:id="rId4">
                  <a:extLst>
                    <a:ext uri="{A12FA001-AC4F-418D-AE19-62706E023703}">
                      <ahyp:hlinkClr xmlns:ahyp="http://schemas.microsoft.com/office/drawing/2018/hyperlinkcolor" val="tx"/>
                    </a:ext>
                  </a:extLst>
                </a:hlinkClick>
              </a:rPr>
              <a:t>https://journals.sagepub.com/doi/full/10.1177/13623613211049011</a:t>
            </a:r>
            <a:r>
              <a:rPr lang="en-US" sz="4300" dirty="0">
                <a:solidFill>
                  <a:srgbClr val="006699"/>
                </a:solidFill>
              </a:rPr>
              <a:t> </a:t>
            </a:r>
          </a:p>
          <a:p>
            <a:endParaRPr lang="en-US" sz="4900" dirty="0"/>
          </a:p>
          <a:p>
            <a:r>
              <a:rPr lang="en-US" sz="6200" i="1" dirty="0"/>
              <a:t>“A growing body of evidence supports the value of early diagnosis and </a:t>
            </a:r>
            <a:r>
              <a:rPr lang="en-US" sz="6200" i="1" u="sng" dirty="0"/>
              <a:t>treatment with evidence-based interventions</a:t>
            </a:r>
            <a:r>
              <a:rPr lang="en-US" sz="6200" i="1" dirty="0"/>
              <a:t>, which can significantly improve the quality of life of individuals with ASD as well as of their careers and families.” </a:t>
            </a:r>
            <a:r>
              <a:rPr lang="en-US" sz="6200" dirty="0"/>
              <a:t> </a:t>
            </a:r>
            <a:r>
              <a:rPr lang="en-US" sz="4300" dirty="0">
                <a:solidFill>
                  <a:srgbClr val="006699"/>
                </a:solidFill>
                <a:hlinkClick r:id="rId5">
                  <a:extLst>
                    <a:ext uri="{A12FA001-AC4F-418D-AE19-62706E023703}">
                      <ahyp:hlinkClr xmlns:ahyp="http://schemas.microsoft.com/office/drawing/2018/hyperlinkcolor" val="tx"/>
                    </a:ext>
                  </a:extLst>
                </a:hlinkClick>
              </a:rPr>
              <a:t>https://www.ncbi.nlm.nih.gov/pmc/articles/PMC5576710/</a:t>
            </a:r>
            <a:r>
              <a:rPr lang="en-US" sz="4300" dirty="0">
                <a:solidFill>
                  <a:srgbClr val="006699"/>
                </a:solidFill>
              </a:rPr>
              <a:t> </a:t>
            </a:r>
          </a:p>
          <a:p>
            <a:endParaRPr lang="en-US" dirty="0"/>
          </a:p>
        </p:txBody>
      </p:sp>
    </p:spTree>
    <p:extLst>
      <p:ext uri="{BB962C8B-B14F-4D97-AF65-F5344CB8AC3E}">
        <p14:creationId xmlns:p14="http://schemas.microsoft.com/office/powerpoint/2010/main" val="1810821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9978B6-FB50-4E1B-90F7-EB12E628C590}"/>
              </a:ext>
            </a:extLst>
          </p:cNvPr>
          <p:cNvSpPr>
            <a:spLocks noGrp="1"/>
          </p:cNvSpPr>
          <p:nvPr>
            <p:ph type="title"/>
          </p:nvPr>
        </p:nvSpPr>
        <p:spPr>
          <a:xfrm>
            <a:off x="1741813" y="4938367"/>
            <a:ext cx="8708371" cy="1060195"/>
          </a:xfrm>
        </p:spPr>
        <p:txBody>
          <a:bodyPr>
            <a:normAutofit/>
          </a:bodyPr>
          <a:lstStyle/>
          <a:p>
            <a:pPr algn="ctr"/>
            <a:r>
              <a:rPr lang="en-US" sz="6000" dirty="0"/>
              <a:t>Diagnostic Clinic</a:t>
            </a:r>
          </a:p>
        </p:txBody>
      </p:sp>
      <p:pic>
        <p:nvPicPr>
          <p:cNvPr id="3" name="Picture 4">
            <a:extLst>
              <a:ext uri="{FF2B5EF4-FFF2-40B4-BE49-F238E27FC236}">
                <a16:creationId xmlns:a16="http://schemas.microsoft.com/office/drawing/2014/main" id="{7AF9FD22-0ABF-40ED-882E-BDA9E6160A8B}"/>
              </a:ext>
            </a:extLst>
          </p:cNvPr>
          <p:cNvPicPr>
            <a:picLocks noChangeAspect="1"/>
          </p:cNvPicPr>
          <p:nvPr/>
        </p:nvPicPr>
        <p:blipFill>
          <a:blip r:embed="rId3"/>
          <a:stretch>
            <a:fillRect/>
          </a:stretch>
        </p:blipFill>
        <p:spPr>
          <a:xfrm>
            <a:off x="2734008" y="1237134"/>
            <a:ext cx="6723984" cy="2687165"/>
          </a:xfrm>
          <a:prstGeom prst="rect">
            <a:avLst/>
          </a:prstGeom>
        </p:spPr>
      </p:pic>
    </p:spTree>
    <p:extLst>
      <p:ext uri="{BB962C8B-B14F-4D97-AF65-F5344CB8AC3E}">
        <p14:creationId xmlns:p14="http://schemas.microsoft.com/office/powerpoint/2010/main" val="1913206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CD896E-27C4-494B-80BE-4DEF05732485}"/>
              </a:ext>
            </a:extLst>
          </p:cNvPr>
          <p:cNvSpPr>
            <a:spLocks noGrp="1"/>
          </p:cNvSpPr>
          <p:nvPr>
            <p:ph type="title"/>
          </p:nvPr>
        </p:nvSpPr>
        <p:spPr>
          <a:xfrm>
            <a:off x="1092977" y="2630424"/>
            <a:ext cx="2793159" cy="1597152"/>
          </a:xfrm>
        </p:spPr>
        <p:txBody>
          <a:bodyPr anchor="ctr">
            <a:normAutofit/>
          </a:bodyPr>
          <a:lstStyle/>
          <a:p>
            <a:r>
              <a:rPr lang="en-US" sz="3600" dirty="0"/>
              <a:t>How It All Began…</a:t>
            </a:r>
          </a:p>
        </p:txBody>
      </p:sp>
      <p:sp>
        <p:nvSpPr>
          <p:cNvPr id="5" name="Content Placeholder 4">
            <a:extLst>
              <a:ext uri="{FF2B5EF4-FFF2-40B4-BE49-F238E27FC236}">
                <a16:creationId xmlns:a16="http://schemas.microsoft.com/office/drawing/2014/main" id="{BC826C02-E04C-4711-9716-18605007486B}"/>
              </a:ext>
            </a:extLst>
          </p:cNvPr>
          <p:cNvSpPr>
            <a:spLocks noGrp="1"/>
          </p:cNvSpPr>
          <p:nvPr>
            <p:ph idx="1"/>
          </p:nvPr>
        </p:nvSpPr>
        <p:spPr>
          <a:xfrm>
            <a:off x="5780967" y="867156"/>
            <a:ext cx="5195997" cy="3020568"/>
          </a:xfrm>
        </p:spPr>
        <p:txBody>
          <a:bodyPr anchor="ctr">
            <a:normAutofit/>
          </a:bodyPr>
          <a:lstStyle/>
          <a:p>
            <a:pPr algn="just"/>
            <a:r>
              <a:rPr lang="en-US" dirty="0">
                <a:solidFill>
                  <a:schemeClr val="tx1"/>
                </a:solidFill>
              </a:rPr>
              <a:t>The Arc of Madison County saw a need in our community for autism testing and services for children ages 24 months through 5 years of age.  More specifically, testing and services that could be accessed by families that have been unable to receive these due to travel and insurance restrictions.</a:t>
            </a:r>
          </a:p>
        </p:txBody>
      </p:sp>
      <p:pic>
        <p:nvPicPr>
          <p:cNvPr id="3" name="Picture 2">
            <a:extLst>
              <a:ext uri="{FF2B5EF4-FFF2-40B4-BE49-F238E27FC236}">
                <a16:creationId xmlns:a16="http://schemas.microsoft.com/office/drawing/2014/main" id="{FB2A6A92-F24C-4CE6-B026-B05230CE7E66}"/>
              </a:ext>
            </a:extLst>
          </p:cNvPr>
          <p:cNvPicPr>
            <a:picLocks noChangeAspect="1"/>
          </p:cNvPicPr>
          <p:nvPr/>
        </p:nvPicPr>
        <p:blipFill>
          <a:blip r:embed="rId3"/>
          <a:stretch>
            <a:fillRect/>
          </a:stretch>
        </p:blipFill>
        <p:spPr>
          <a:xfrm>
            <a:off x="6507339" y="3703320"/>
            <a:ext cx="4157782" cy="2478149"/>
          </a:xfrm>
          <a:prstGeom prst="rect">
            <a:avLst/>
          </a:prstGeom>
        </p:spPr>
      </p:pic>
    </p:spTree>
    <p:extLst>
      <p:ext uri="{BB962C8B-B14F-4D97-AF65-F5344CB8AC3E}">
        <p14:creationId xmlns:p14="http://schemas.microsoft.com/office/powerpoint/2010/main" val="217030720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EC7F02AD-9687-440F-A9DF-FAA6F22270D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2850</TotalTime>
  <Words>3513</Words>
  <Application>Microsoft Office PowerPoint</Application>
  <PresentationFormat>Widescreen</PresentationFormat>
  <Paragraphs>406</Paragraphs>
  <Slides>30</Slides>
  <Notes>30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30</vt:i4>
      </vt:variant>
    </vt:vector>
  </HeadingPairs>
  <TitlesOfParts>
    <vt:vector size="43" baseType="lpstr">
      <vt:lpstr>Aptos</vt:lpstr>
      <vt:lpstr>Aptos Display</vt:lpstr>
      <vt:lpstr>Arial</vt:lpstr>
      <vt:lpstr>Calibri</vt:lpstr>
      <vt:lpstr>Calibri Light</vt:lpstr>
      <vt:lpstr>Century Gothic</vt:lpstr>
      <vt:lpstr>Courier New</vt:lpstr>
      <vt:lpstr>Open Sans Condensed</vt:lpstr>
      <vt:lpstr>Roboto</vt:lpstr>
      <vt:lpstr>Roboto Medium</vt:lpstr>
      <vt:lpstr>Wingdings 3</vt:lpstr>
      <vt:lpstr>Ion Boardroom</vt:lpstr>
      <vt:lpstr>Office Theme</vt:lpstr>
      <vt:lpstr>Accessing Autism Testing in Diverse Communities</vt:lpstr>
      <vt:lpstr>Funding and Support</vt:lpstr>
      <vt:lpstr>Autism Prevalence</vt:lpstr>
      <vt:lpstr>Autism Prevalence</vt:lpstr>
      <vt:lpstr>Autism &amp; Diversity – Changes over time</vt:lpstr>
      <vt:lpstr>Autism &amp; Diversity – Changes over time</vt:lpstr>
      <vt:lpstr>Early Is Best</vt:lpstr>
      <vt:lpstr>Diagnostic Clinic</vt:lpstr>
      <vt:lpstr>How It All Began…</vt:lpstr>
      <vt:lpstr>PowerPoint Presentation</vt:lpstr>
      <vt:lpstr>Diagnostic Process </vt:lpstr>
      <vt:lpstr>Autism Clinic Team</vt:lpstr>
      <vt:lpstr>Partnering with Pediatricians</vt:lpstr>
      <vt:lpstr>Diagnosing &amp; Results</vt:lpstr>
      <vt:lpstr>PowerPoint Presentation</vt:lpstr>
      <vt:lpstr>PowerPoint Presentation</vt:lpstr>
      <vt:lpstr>Reaching Across the State</vt:lpstr>
      <vt:lpstr>Autism Clinic Statewide Data</vt:lpstr>
      <vt:lpstr>Autism Clinic Data</vt:lpstr>
      <vt:lpstr>Malia’s Story</vt:lpstr>
      <vt:lpstr>Malia’s Story</vt:lpstr>
      <vt:lpstr>Cost to Families</vt:lpstr>
      <vt:lpstr>Autism Services</vt:lpstr>
      <vt:lpstr>Behavioral Education Support Training (BEST) Curriculum for Families and Professionals </vt:lpstr>
      <vt:lpstr>Challenging Behaviors </vt:lpstr>
      <vt:lpstr>Curriculum Characteristics</vt:lpstr>
      <vt:lpstr>Six Modules paired with Coaching </vt:lpstr>
      <vt:lpstr>Summary Statement &amp; Competing Pathways Analysis</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Screening Initiatives and Providing Autism Evaluations to Alabama’s Youngest Population (Under Age Three):   An ADRS Partnership between Early Intervention and Children's Rehabilitation Services.</dc:title>
  <dc:creator>Mary Beth Vick</dc:creator>
  <cp:lastModifiedBy>Michelle Creekmore</cp:lastModifiedBy>
  <cp:revision>178</cp:revision>
  <cp:lastPrinted>2023-08-29T21:18:26Z</cp:lastPrinted>
  <dcterms:created xsi:type="dcterms:W3CDTF">2022-05-12T13:59:17Z</dcterms:created>
  <dcterms:modified xsi:type="dcterms:W3CDTF">2024-10-01T13:06:36Z</dcterms:modified>
</cp:coreProperties>
</file>