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1"/>
  </p:notesMasterIdLst>
  <p:sldIdLst>
    <p:sldId id="256" r:id="rId2"/>
    <p:sldId id="1037" r:id="rId3"/>
    <p:sldId id="1033" r:id="rId4"/>
    <p:sldId id="1049" r:id="rId5"/>
    <p:sldId id="1051" r:id="rId6"/>
    <p:sldId id="1009" r:id="rId7"/>
    <p:sldId id="1014" r:id="rId8"/>
    <p:sldId id="1043" r:id="rId9"/>
    <p:sldId id="1038" r:id="rId10"/>
    <p:sldId id="260" r:id="rId11"/>
    <p:sldId id="264" r:id="rId12"/>
    <p:sldId id="1031" r:id="rId13"/>
    <p:sldId id="1047" r:id="rId14"/>
    <p:sldId id="1041" r:id="rId15"/>
    <p:sldId id="1042" r:id="rId16"/>
    <p:sldId id="1050" r:id="rId17"/>
    <p:sldId id="1059" r:id="rId18"/>
    <p:sldId id="1060" r:id="rId19"/>
    <p:sldId id="1067" r:id="rId20"/>
    <p:sldId id="1061" r:id="rId21"/>
    <p:sldId id="1066" r:id="rId22"/>
    <p:sldId id="1058" r:id="rId23"/>
    <p:sldId id="1068" r:id="rId24"/>
    <p:sldId id="1069" r:id="rId25"/>
    <p:sldId id="1070" r:id="rId26"/>
    <p:sldId id="1063" r:id="rId27"/>
    <p:sldId id="1064" r:id="rId28"/>
    <p:sldId id="1065" r:id="rId29"/>
    <p:sldId id="103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2DECED-9A2D-4312-B068-B748906C555A}">
          <p14:sldIdLst>
            <p14:sldId id="256"/>
            <p14:sldId id="1037"/>
            <p14:sldId id="1033"/>
            <p14:sldId id="1049"/>
            <p14:sldId id="1051"/>
            <p14:sldId id="1009"/>
            <p14:sldId id="1014"/>
            <p14:sldId id="1043"/>
            <p14:sldId id="1038"/>
            <p14:sldId id="260"/>
            <p14:sldId id="264"/>
            <p14:sldId id="1031"/>
            <p14:sldId id="1047"/>
            <p14:sldId id="1041"/>
            <p14:sldId id="1042"/>
            <p14:sldId id="1050"/>
            <p14:sldId id="1059"/>
            <p14:sldId id="1060"/>
            <p14:sldId id="1067"/>
            <p14:sldId id="1061"/>
            <p14:sldId id="1066"/>
            <p14:sldId id="1058"/>
            <p14:sldId id="1068"/>
            <p14:sldId id="1069"/>
            <p14:sldId id="1070"/>
            <p14:sldId id="1063"/>
            <p14:sldId id="1064"/>
            <p14:sldId id="1065"/>
            <p14:sldId id="10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FF"/>
    <a:srgbClr val="509FEC"/>
    <a:srgbClr val="D11241"/>
    <a:srgbClr val="D512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61088" autoAdjust="0"/>
  </p:normalViewPr>
  <p:slideViewPr>
    <p:cSldViewPr>
      <p:cViewPr varScale="1">
        <p:scale>
          <a:sx n="49" d="100"/>
          <a:sy n="49" d="100"/>
        </p:scale>
        <p:origin x="2026" y="62"/>
      </p:cViewPr>
      <p:guideLst/>
    </p:cSldViewPr>
  </p:slideViewPr>
  <p:notesTextViewPr>
    <p:cViewPr>
      <p:scale>
        <a:sx n="1" d="1"/>
        <a:sy n="1" d="1"/>
      </p:scale>
      <p:origin x="0" y="0"/>
    </p:cViewPr>
  </p:notesTextViewPr>
  <p:notesViewPr>
    <p:cSldViewPr>
      <p:cViewPr varScale="1">
        <p:scale>
          <a:sx n="51" d="100"/>
          <a:sy n="51" d="100"/>
        </p:scale>
        <p:origin x="226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AA0CB-B164-4218-B59D-267BCEE8315A}" type="datetimeFigureOut">
              <a:rPr lang="en-US" smtClean="0"/>
              <a:t>10/7/2022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08283-6752-4CFB-BC66-1477CD37124F}" type="slidenum">
              <a:rPr lang="en-US" smtClean="0"/>
              <a:t>‹#›</a:t>
            </a:fld>
            <a:endParaRPr lang="en-US" dirty="0"/>
          </a:p>
        </p:txBody>
      </p:sp>
    </p:spTree>
    <p:extLst>
      <p:ext uri="{BB962C8B-B14F-4D97-AF65-F5344CB8AC3E}">
        <p14:creationId xmlns:p14="http://schemas.microsoft.com/office/powerpoint/2010/main" val="84896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ralabama.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ssp.org/2021/07/forging-ahead-aap-calls-for-pediatricians-to-partner-with-families-and-communities-to-promote-relational-health/#_edn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buFont typeface="Arial" panose="020B0604020202020204" pitchFamily="34" charset="0"/>
              <a:buChar char="•"/>
            </a:pPr>
            <a:r>
              <a:rPr lang="en-US" sz="1400" dirty="0"/>
              <a:t>Thank you for inviting me to speak today!  My name is Amy Crosby and I am the Statewide Coordinator for Reach Out and Read-Alabama </a:t>
            </a:r>
          </a:p>
        </p:txBody>
      </p:sp>
      <p:sp>
        <p:nvSpPr>
          <p:cNvPr id="4" name="Slide Number Placeholder 3"/>
          <p:cNvSpPr>
            <a:spLocks noGrp="1"/>
          </p:cNvSpPr>
          <p:nvPr>
            <p:ph type="sldNum" sz="quarter" idx="5"/>
          </p:nvPr>
        </p:nvSpPr>
        <p:spPr/>
        <p:txBody>
          <a:bodyPr/>
          <a:lstStyle/>
          <a:p>
            <a:fld id="{A4C08283-6752-4CFB-BC66-1477CD37124F}" type="slidenum">
              <a:rPr lang="en-US" smtClean="0"/>
              <a:t>1</a:t>
            </a:fld>
            <a:endParaRPr lang="en-US" dirty="0"/>
          </a:p>
        </p:txBody>
      </p:sp>
    </p:spTree>
    <p:extLst>
      <p:ext uri="{BB962C8B-B14F-4D97-AF65-F5344CB8AC3E}">
        <p14:creationId xmlns:p14="http://schemas.microsoft.com/office/powerpoint/2010/main" val="398688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Reach Out and Read has unparalleled access to children. 91% of children under 5 visit their doctor yearly, medical providers have early access to families, and are a trusted source of information. BY embedding the ROR model in existing health care systems, the model is cost-effective and scalable</a:t>
            </a:r>
          </a:p>
        </p:txBody>
      </p:sp>
      <p:sp>
        <p:nvSpPr>
          <p:cNvPr id="4" name="Slide Number Placeholder 3"/>
          <p:cNvSpPr>
            <a:spLocks noGrp="1"/>
          </p:cNvSpPr>
          <p:nvPr>
            <p:ph type="sldNum" sz="quarter" idx="5"/>
          </p:nvPr>
        </p:nvSpPr>
        <p:spPr/>
        <p:txBody>
          <a:bodyPr/>
          <a:lstStyle/>
          <a:p>
            <a:fld id="{A4C08283-6752-4CFB-BC66-1477CD37124F}" type="slidenum">
              <a:rPr lang="en-US" smtClean="0"/>
              <a:t>10</a:t>
            </a:fld>
            <a:endParaRPr lang="en-US" dirty="0"/>
          </a:p>
        </p:txBody>
      </p:sp>
    </p:spTree>
    <p:extLst>
      <p:ext uri="{BB962C8B-B14F-4D97-AF65-F5344CB8AC3E}">
        <p14:creationId xmlns:p14="http://schemas.microsoft.com/office/powerpoint/2010/main" val="3648185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Families are 2 and a half times more likely to read with their children and enjoy it, a child’s language ability improves with increased exposure to ROR,, improving by 3-6 months.  ROR is the only national literacy program endorsed by the AAP</a:t>
            </a:r>
          </a:p>
        </p:txBody>
      </p:sp>
      <p:sp>
        <p:nvSpPr>
          <p:cNvPr id="4" name="Slide Number Placeholder 3"/>
          <p:cNvSpPr>
            <a:spLocks noGrp="1"/>
          </p:cNvSpPr>
          <p:nvPr>
            <p:ph type="sldNum" sz="quarter" idx="5"/>
          </p:nvPr>
        </p:nvSpPr>
        <p:spPr/>
        <p:txBody>
          <a:bodyPr/>
          <a:lstStyle/>
          <a:p>
            <a:fld id="{A4C08283-6752-4CFB-BC66-1477CD37124F}" type="slidenum">
              <a:rPr lang="en-US" smtClean="0"/>
              <a:t>11</a:t>
            </a:fld>
            <a:endParaRPr lang="en-US" dirty="0"/>
          </a:p>
        </p:txBody>
      </p:sp>
    </p:spTree>
    <p:extLst>
      <p:ext uri="{BB962C8B-B14F-4D97-AF65-F5344CB8AC3E}">
        <p14:creationId xmlns:p14="http://schemas.microsoft.com/office/powerpoint/2010/main" val="131247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you can see, ROR enhances the other components of a well-child visit and creates a positive cycle</a:t>
            </a:r>
          </a:p>
          <a:p>
            <a:pPr marL="171450" indent="-171450">
              <a:buFont typeface="Arial" panose="020B0604020202020204" pitchFamily="34" charset="0"/>
              <a:buChar char="•"/>
            </a:pPr>
            <a:r>
              <a:rPr lang="en-US" dirty="0"/>
              <a:t>Well-child check-up attendance increases, which leads to increased developmental screenings and referrals to resources, this leads to an improvement in patient-provider relationships, causing increased compliance with the well-child checkups</a:t>
            </a:r>
          </a:p>
        </p:txBody>
      </p:sp>
      <p:sp>
        <p:nvSpPr>
          <p:cNvPr id="4" name="Slide Number Placeholder 3"/>
          <p:cNvSpPr>
            <a:spLocks noGrp="1"/>
          </p:cNvSpPr>
          <p:nvPr>
            <p:ph type="sldNum" sz="quarter" idx="5"/>
          </p:nvPr>
        </p:nvSpPr>
        <p:spPr/>
        <p:txBody>
          <a:bodyPr/>
          <a:lstStyle/>
          <a:p>
            <a:fld id="{A4C08283-6752-4CFB-BC66-1477CD37124F}" type="slidenum">
              <a:rPr lang="en-US" smtClean="0"/>
              <a:t>12</a:t>
            </a:fld>
            <a:endParaRPr lang="en-US" dirty="0"/>
          </a:p>
        </p:txBody>
      </p:sp>
    </p:spTree>
    <p:extLst>
      <p:ext uri="{BB962C8B-B14F-4D97-AF65-F5344CB8AC3E}">
        <p14:creationId xmlns:p14="http://schemas.microsoft.com/office/powerpoint/2010/main" val="92706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program fidelity, ROR improves provider satisfaction and enhances the patient-provider relationship.  There is also an effect on the entire clinic as sites show higher levels of communication and team work.</a:t>
            </a:r>
          </a:p>
        </p:txBody>
      </p:sp>
      <p:sp>
        <p:nvSpPr>
          <p:cNvPr id="4" name="Slide Number Placeholder 3"/>
          <p:cNvSpPr>
            <a:spLocks noGrp="1"/>
          </p:cNvSpPr>
          <p:nvPr>
            <p:ph type="sldNum" sz="quarter" idx="5"/>
          </p:nvPr>
        </p:nvSpPr>
        <p:spPr/>
        <p:txBody>
          <a:bodyPr/>
          <a:lstStyle/>
          <a:p>
            <a:fld id="{A4C08283-6752-4CFB-BC66-1477CD37124F}" type="slidenum">
              <a:rPr lang="en-US" smtClean="0"/>
              <a:t>13</a:t>
            </a:fld>
            <a:endParaRPr lang="en-US" dirty="0"/>
          </a:p>
        </p:txBody>
      </p:sp>
    </p:spTree>
    <p:extLst>
      <p:ext uri="{BB962C8B-B14F-4D97-AF65-F5344CB8AC3E}">
        <p14:creationId xmlns:p14="http://schemas.microsoft.com/office/powerpoint/2010/main" val="347638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parents engage with their children in the language they speak best, they provide the foundation by which early language and literacy develops. </a:t>
            </a:r>
          </a:p>
          <a:p>
            <a:pPr marL="171450" indent="-171450">
              <a:buFont typeface="Arial" panose="020B0604020202020204" pitchFamily="34" charset="0"/>
              <a:buChar char="•"/>
            </a:pPr>
            <a:r>
              <a:rPr lang="en-US" dirty="0"/>
              <a:t>We strive to ensure that the books we provide are representative of each clinic’s patient population.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14</a:t>
            </a:fld>
            <a:endParaRPr lang="en-US" dirty="0"/>
          </a:p>
        </p:txBody>
      </p:sp>
    </p:spTree>
    <p:extLst>
      <p:ext uri="{BB962C8B-B14F-4D97-AF65-F5344CB8AC3E}">
        <p14:creationId xmlns:p14="http://schemas.microsoft.com/office/powerpoint/2010/main" val="936434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Alabama Numbers</a:t>
            </a:r>
          </a:p>
          <a:p>
            <a:pPr marL="171450" indent="-171450">
              <a:buFont typeface="Arial" panose="020B0604020202020204" pitchFamily="34" charset="0"/>
              <a:buChar char="•"/>
            </a:pPr>
            <a:r>
              <a:rPr lang="en-US" dirty="0"/>
              <a:t>We serve over 60,000 children annually, distributing over 100,000 new books, we have over 300 participating providers in 58 programs and </a:t>
            </a:r>
            <a:r>
              <a:rPr lang="en-US" dirty="0" err="1"/>
              <a:t>and</a:t>
            </a:r>
            <a:r>
              <a:rPr lang="en-US" dirty="0"/>
              <a:t> additional 20 programs in the process of becoming a program site.</a:t>
            </a:r>
          </a:p>
        </p:txBody>
      </p:sp>
      <p:sp>
        <p:nvSpPr>
          <p:cNvPr id="4" name="Slide Number Placeholder 3"/>
          <p:cNvSpPr>
            <a:spLocks noGrp="1"/>
          </p:cNvSpPr>
          <p:nvPr>
            <p:ph type="sldNum" sz="quarter" idx="5"/>
          </p:nvPr>
        </p:nvSpPr>
        <p:spPr/>
        <p:txBody>
          <a:bodyPr/>
          <a:lstStyle/>
          <a:p>
            <a:fld id="{A4C08283-6752-4CFB-BC66-1477CD37124F}" type="slidenum">
              <a:rPr lang="en-US" smtClean="0"/>
              <a:t>15</a:t>
            </a:fld>
            <a:endParaRPr lang="en-US" dirty="0"/>
          </a:p>
        </p:txBody>
      </p:sp>
    </p:spTree>
    <p:extLst>
      <p:ext uri="{BB962C8B-B14F-4D97-AF65-F5344CB8AC3E}">
        <p14:creationId xmlns:p14="http://schemas.microsoft.com/office/powerpoint/2010/main" val="163817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pPr>
            <a:r>
              <a:rPr lang="en-US" sz="1200" dirty="0">
                <a:effectLst/>
                <a:latin typeface="Calibri (Body)"/>
                <a:ea typeface="Calibri" panose="020F0502020204030204" pitchFamily="34" charset="0"/>
              </a:rPr>
              <a:t>We believe that reading with a child is an important aspect of their overall development. Reading helps develop early literacy skills, builds their vocabulary, can help them learn social and communication skills, even help them learn to cope with emotions.  Books cam foster imagination and spark their curiosity.  Beyond that, the time spent reading together promotes bonding and helps to build and strengthen relationships between a parent and their child.  Through this partnership, we can help provide children in our area with a solid foundation and opportunity to flourish in school and beyond”</a:t>
            </a:r>
            <a:endParaRPr lang="en-US" sz="1200" b="1" dirty="0">
              <a:effectLst/>
              <a:latin typeface="Calibri (Body)"/>
              <a:ea typeface="Calibri" panose="020F0502020204030204" pitchFamily="34" charset="0"/>
            </a:endParaRPr>
          </a:p>
          <a:p>
            <a:pPr marL="0" indent="0">
              <a:spcBef>
                <a:spcPts val="0"/>
              </a:spcBef>
              <a:spcAft>
                <a:spcPts val="600"/>
              </a:spcAft>
              <a:buNone/>
            </a:pPr>
            <a:br>
              <a:rPr lang="en-US" sz="1200" b="1" dirty="0">
                <a:solidFill>
                  <a:srgbClr val="000000"/>
                </a:solidFill>
                <a:latin typeface="Calibri (Body)"/>
              </a:rPr>
            </a:br>
            <a:r>
              <a:rPr lang="en-US" sz="1200" b="1" dirty="0">
                <a:solidFill>
                  <a:srgbClr val="000000"/>
                </a:solidFill>
                <a:latin typeface="Calibri (Body)"/>
              </a:rPr>
              <a:t>-</a:t>
            </a:r>
            <a:r>
              <a:rPr lang="en-US" sz="1200" dirty="0">
                <a:solidFill>
                  <a:srgbClr val="000000"/>
                </a:solidFill>
                <a:latin typeface="Calibri (Body)"/>
              </a:rPr>
              <a:t>Tonya Miller, MD, FAAP, Kids R Us Pediatrics in Arab.</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16</a:t>
            </a:fld>
            <a:endParaRPr lang="en-US" dirty="0"/>
          </a:p>
        </p:txBody>
      </p:sp>
    </p:spTree>
    <p:extLst>
      <p:ext uri="{BB962C8B-B14F-4D97-AF65-F5344CB8AC3E}">
        <p14:creationId xmlns:p14="http://schemas.microsoft.com/office/powerpoint/2010/main" val="47022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solidFill>
                  <a:srgbClr val="121212"/>
                </a:solidFill>
                <a:effectLst/>
              </a:rPr>
              <a:t>Our mission is  to give young children a foundation for success by incorporating books into pediatric care and encouraging families to read aloud together.</a:t>
            </a:r>
          </a:p>
          <a:p>
            <a:pPr algn="l"/>
            <a:endParaRPr lang="en-US" i="0" dirty="0">
              <a:solidFill>
                <a:srgbClr val="121212"/>
              </a:solidFill>
              <a:effectLst/>
            </a:endParaRPr>
          </a:p>
          <a:p>
            <a:r>
              <a:rPr lang="en-US" i="0" dirty="0">
                <a:solidFill>
                  <a:srgbClr val="000000"/>
                </a:solidFill>
                <a:effectLst/>
              </a:rPr>
              <a:t>We believe that By integrating reading into pediatric practices, advising families about the importance of reading aloud, and giving books at well-child visits, we foster enduring family bonds between caregivers and their children that promote healthy childhood development</a:t>
            </a: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17</a:t>
            </a:fld>
            <a:endParaRPr lang="en-US" dirty="0"/>
          </a:p>
        </p:txBody>
      </p:sp>
    </p:spTree>
    <p:extLst>
      <p:ext uri="{BB962C8B-B14F-4D97-AF65-F5344CB8AC3E}">
        <p14:creationId xmlns:p14="http://schemas.microsoft.com/office/powerpoint/2010/main" val="1615962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Books at home, parents reading aloud, and early language skills have long been demonstrated to be vital</a:t>
            </a:r>
          </a:p>
          <a:p>
            <a:r>
              <a:rPr lang="en-US" sz="1200" b="0" i="0" dirty="0">
                <a:effectLst/>
              </a:rPr>
              <a:t>precursors to later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By partnering with communities, doctors, and families, we can help all children in Alabama arrive ready for kindergarten.</a:t>
            </a:r>
          </a:p>
          <a:p>
            <a:r>
              <a:rPr lang="en-US" sz="1200" b="0" i="0" dirty="0">
                <a:effectLst/>
              </a:rPr>
              <a:t>We are grateful to our network of private and public supporters, whose generosity and commitment to our mission enhance our promotion of early literacy and school readiness.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Partners include the Alabama Department of Early Childhood Education, the Alabama Department of Public Health, the Alabama Department of Mental Health, local Public Libraries, The University of Alabama, Auburn University, The University of Alabama at Birmingham, Children’s of Alabama, Lee County District Attorney’s Office, Tuscaloosa County </a:t>
            </a:r>
            <a:r>
              <a:rPr lang="en-US" sz="1200" dirty="0"/>
              <a:t>District Attorney’s Office </a:t>
            </a:r>
            <a:r>
              <a:rPr lang="en-US" sz="1200" b="0" i="0" dirty="0">
                <a:effectLst/>
              </a:rPr>
              <a:t>and many more!</a:t>
            </a:r>
          </a:p>
          <a:p>
            <a:endParaRPr lang="en-US" sz="1200" b="0" i="0" dirty="0">
              <a:effectLst/>
            </a:endParaRPr>
          </a:p>
        </p:txBody>
      </p:sp>
      <p:sp>
        <p:nvSpPr>
          <p:cNvPr id="4" name="Slide Number Placeholder 3"/>
          <p:cNvSpPr>
            <a:spLocks noGrp="1"/>
          </p:cNvSpPr>
          <p:nvPr>
            <p:ph type="sldNum" sz="quarter" idx="5"/>
          </p:nvPr>
        </p:nvSpPr>
        <p:spPr/>
        <p:txBody>
          <a:bodyPr/>
          <a:lstStyle/>
          <a:p>
            <a:fld id="{A4C08283-6752-4CFB-BC66-1477CD37124F}" type="slidenum">
              <a:rPr lang="en-US" smtClean="0"/>
              <a:t>18</a:t>
            </a:fld>
            <a:endParaRPr lang="en-US" dirty="0"/>
          </a:p>
        </p:txBody>
      </p:sp>
    </p:spTree>
    <p:extLst>
      <p:ext uri="{BB962C8B-B14F-4D97-AF65-F5344CB8AC3E}">
        <p14:creationId xmlns:p14="http://schemas.microsoft.com/office/powerpoint/2010/main" val="41127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Reach Out and Read-Alabama started in 1996 as a program of the AL Chapter of the AAP our providers have prescribed over 1.6 million new books to children in our state.  With continued support, we are now serving over 60,000 each year</a:t>
            </a:r>
          </a:p>
        </p:txBody>
      </p:sp>
      <p:sp>
        <p:nvSpPr>
          <p:cNvPr id="4" name="Slide Number Placeholder 3"/>
          <p:cNvSpPr>
            <a:spLocks noGrp="1"/>
          </p:cNvSpPr>
          <p:nvPr>
            <p:ph type="sldNum" sz="quarter" idx="5"/>
          </p:nvPr>
        </p:nvSpPr>
        <p:spPr/>
        <p:txBody>
          <a:bodyPr/>
          <a:lstStyle/>
          <a:p>
            <a:fld id="{A4C08283-6752-4CFB-BC66-1477CD37124F}" type="slidenum">
              <a:rPr lang="en-US" smtClean="0"/>
              <a:t>19</a:t>
            </a:fld>
            <a:endParaRPr lang="en-US" dirty="0"/>
          </a:p>
        </p:txBody>
      </p:sp>
    </p:spTree>
    <p:extLst>
      <p:ext uri="{BB962C8B-B14F-4D97-AF65-F5344CB8AC3E}">
        <p14:creationId xmlns:p14="http://schemas.microsoft.com/office/powerpoint/2010/main" val="416980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we do? </a:t>
            </a:r>
          </a:p>
        </p:txBody>
      </p:sp>
      <p:sp>
        <p:nvSpPr>
          <p:cNvPr id="4" name="Slide Number Placeholder 3"/>
          <p:cNvSpPr>
            <a:spLocks noGrp="1"/>
          </p:cNvSpPr>
          <p:nvPr>
            <p:ph type="sldNum" sz="quarter" idx="5"/>
          </p:nvPr>
        </p:nvSpPr>
        <p:spPr/>
        <p:txBody>
          <a:bodyPr/>
          <a:lstStyle/>
          <a:p>
            <a:fld id="{A4C08283-6752-4CFB-BC66-1477CD37124F}" type="slidenum">
              <a:rPr lang="en-US" smtClean="0"/>
              <a:t>2</a:t>
            </a:fld>
            <a:endParaRPr lang="en-US" dirty="0"/>
          </a:p>
        </p:txBody>
      </p:sp>
    </p:spTree>
    <p:extLst>
      <p:ext uri="{BB962C8B-B14F-4D97-AF65-F5344CB8AC3E}">
        <p14:creationId xmlns:p14="http://schemas.microsoft.com/office/powerpoint/2010/main" val="42570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92A3D"/>
                </a:solidFill>
                <a:effectLst/>
                <a:latin typeface="-apple-system"/>
              </a:rPr>
              <a:t>In July of 2021, Governor Kay Ivey announced a new partnership that would assist </a:t>
            </a:r>
            <a:r>
              <a:rPr lang="en-US" b="0" i="0" dirty="0">
                <a:solidFill>
                  <a:srgbClr val="192A3D"/>
                </a:solidFill>
                <a:effectLst/>
                <a:latin typeface="-apple-system"/>
                <a:hlinkClick r:id="rId3"/>
              </a:rPr>
              <a:t>Reach Out and Read-Alabama</a:t>
            </a:r>
            <a:r>
              <a:rPr lang="en-US" b="0" i="0" dirty="0">
                <a:solidFill>
                  <a:srgbClr val="192A3D"/>
                </a:solidFill>
                <a:effectLst/>
                <a:latin typeface="-apple-system"/>
              </a:rPr>
              <a:t> and their mission to integrate reading aloud into pediatric care by providing books and coaching to help families make reading a part of their daily routine. </a:t>
            </a:r>
          </a:p>
          <a:p>
            <a:pPr algn="l"/>
            <a:r>
              <a:rPr lang="en-US" b="0" i="0" dirty="0">
                <a:solidFill>
                  <a:srgbClr val="192A3D"/>
                </a:solidFill>
                <a:effectLst/>
                <a:latin typeface="-apple-system"/>
              </a:rPr>
              <a:t>53% of Alabama children aren’t proficient in reading by fourth grade. This percentage is even higher for the pilot counties the campaign serves. </a:t>
            </a:r>
          </a:p>
          <a:p>
            <a:r>
              <a:rPr lang="en-US" b="0" i="0" dirty="0">
                <a:solidFill>
                  <a:srgbClr val="192A3D"/>
                </a:solidFill>
                <a:effectLst/>
                <a:latin typeface="-apple-system"/>
              </a:rPr>
              <a:t>The partnership also includes state agencies like the Alabama Department of Early Childhood Education (ADECE), Alabama Medicaid Agency (AMA) and the Alabama Department of Public Health (ADPH).</a:t>
            </a: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20</a:t>
            </a:fld>
            <a:endParaRPr lang="en-US" dirty="0"/>
          </a:p>
        </p:txBody>
      </p:sp>
    </p:spTree>
    <p:extLst>
      <p:ext uri="{BB962C8B-B14F-4D97-AF65-F5344CB8AC3E}">
        <p14:creationId xmlns:p14="http://schemas.microsoft.com/office/powerpoint/2010/main" val="98463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Campaign for Grade Level Reading press conference with Governor Ivey on July 1,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Dr. Marsha Raulerson, Pediatrician in Brewton, Alabama; </a:t>
            </a:r>
            <a:r>
              <a:rPr lang="en-US" sz="1200" b="0" i="0" dirty="0">
                <a:solidFill>
                  <a:srgbClr val="222222"/>
                </a:solidFill>
                <a:effectLst/>
              </a:rPr>
              <a:t>Marshall County District Judge Jay </a:t>
            </a:r>
            <a:r>
              <a:rPr lang="en-US" sz="1200" b="0" i="0" dirty="0" err="1">
                <a:solidFill>
                  <a:srgbClr val="222222"/>
                </a:solidFill>
                <a:effectLst/>
              </a:rPr>
              <a:t>Mastin</a:t>
            </a:r>
            <a:r>
              <a:rPr lang="en-US" sz="1200" b="0" i="0" dirty="0">
                <a:solidFill>
                  <a:srgbClr val="222222"/>
                </a:solidFill>
                <a:effectLst/>
              </a:rPr>
              <a:t>; Macon County District Judge Deborah Biggers (Judge </a:t>
            </a:r>
            <a:r>
              <a:rPr lang="en-US" sz="1200" b="0" i="0" dirty="0" err="1">
                <a:solidFill>
                  <a:srgbClr val="222222"/>
                </a:solidFill>
                <a:effectLst/>
              </a:rPr>
              <a:t>Mastin</a:t>
            </a:r>
            <a:r>
              <a:rPr lang="en-US" sz="1200" b="0" i="0" dirty="0">
                <a:solidFill>
                  <a:srgbClr val="222222"/>
                </a:solidFill>
                <a:effectLst/>
              </a:rPr>
              <a:t> and Judge Biggers are also chairs of the Marshall and Macon County CPCs) ; Liletta Jenkins, Department of Early Children Education</a:t>
            </a:r>
            <a:r>
              <a:rPr lang="en-US" sz="1200" dirty="0">
                <a:solidFill>
                  <a:srgbClr val="222222"/>
                </a:solidFill>
              </a:rPr>
              <a:t>; </a:t>
            </a:r>
            <a:r>
              <a:rPr lang="en-US" sz="1200" b="0" i="0" dirty="0">
                <a:solidFill>
                  <a:srgbClr val="222222"/>
                </a:solidFill>
                <a:effectLst/>
              </a:rPr>
              <a:t>Secretary Barbara Copper, Department of Early Childhood Education; Amy Crosby, Statewide Coordinator Reach Out and Read-Alabama; Linda Lee, Executive Director Alabama Chapter of the American Academy of Pediatrics </a:t>
            </a:r>
            <a:endParaRPr lang="en-US" sz="1200" dirty="0"/>
          </a:p>
          <a:p>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21</a:t>
            </a:fld>
            <a:endParaRPr lang="en-US" dirty="0"/>
          </a:p>
        </p:txBody>
      </p:sp>
    </p:spTree>
    <p:extLst>
      <p:ext uri="{BB962C8B-B14F-4D97-AF65-F5344CB8AC3E}">
        <p14:creationId xmlns:p14="http://schemas.microsoft.com/office/powerpoint/2010/main" val="288391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dirty="0"/>
              <a:t>Reach Out and Read’s Next Chapter is focusing on Early Relational Health.  WE know the relationships that we have in early childhood shape the trajectory of our lives, and those who love and nurture us provide the foundation for a healthy and fulfilling life in which we contribute to our community and to society. </a:t>
            </a:r>
          </a:p>
          <a:p>
            <a:pPr marL="0" indent="0">
              <a:lnSpc>
                <a:spcPct val="100000"/>
              </a:lnSpc>
              <a:buNone/>
            </a:pPr>
            <a:r>
              <a:rPr lang="en-US" sz="1200" dirty="0"/>
              <a:t>ROR’s nationwide expansion over the past few decades means that thousands of primary care providers in millions of routine pediatric visits are families build positive language rich interactions and book-centered routines into their young children’s lives. But helping families begin and sustain these essential patterns of positive and responsive interaction is complex and challenging. </a:t>
            </a:r>
          </a:p>
          <a:p>
            <a:pPr marL="0" indent="0">
              <a:lnSpc>
                <a:spcPct val="100000"/>
              </a:lnSpc>
              <a:buNone/>
            </a:pPr>
            <a:endParaRPr lang="en-US" sz="1200" dirty="0"/>
          </a:p>
          <a:p>
            <a:pPr marL="0" indent="0">
              <a:lnSpc>
                <a:spcPct val="100000"/>
              </a:lnSpc>
              <a:buNone/>
            </a:pPr>
            <a:r>
              <a:rPr lang="en-US" sz="1200" dirty="0"/>
              <a:t>We aspire to use decades of experience, our evidence based model, and our extensive network into an even more powerful force for change, </a:t>
            </a:r>
          </a:p>
          <a:p>
            <a:pPr marL="0" indent="0">
              <a:lnSpc>
                <a:spcPct val="100000"/>
              </a:lnSpc>
              <a:buNone/>
            </a:pPr>
            <a:r>
              <a:rPr lang="en-US" sz="1200" dirty="0"/>
              <a:t>The Next Chapter Vision will maximize the potential of pediatric primary care to promote positive interactions that foster healthy development during the critical early years of a child’s life. </a:t>
            </a:r>
          </a:p>
          <a:p>
            <a:pPr marL="0" indent="0">
              <a:lnSpc>
                <a:spcPct val="100000"/>
              </a:lnSpc>
              <a:buNone/>
            </a:pPr>
            <a:r>
              <a:rPr lang="en-US" sz="1200" dirty="0"/>
              <a:t>We imagine a future in which:</a:t>
            </a:r>
          </a:p>
          <a:p>
            <a:pPr marL="0" indent="0">
              <a:lnSpc>
                <a:spcPct val="100000"/>
              </a:lnSpc>
              <a:buNone/>
            </a:pPr>
            <a:r>
              <a:rPr lang="en-US" sz="1200" dirty="0"/>
              <a:t>• Pediatric healthcare providers support positive, language-rich interactions through early literacy promotion as a standard of care </a:t>
            </a:r>
          </a:p>
          <a:p>
            <a:pPr marL="0" indent="0">
              <a:lnSpc>
                <a:spcPct val="100000"/>
              </a:lnSpc>
              <a:buNone/>
            </a:pPr>
            <a:r>
              <a:rPr lang="en-US" sz="1200" dirty="0"/>
              <a:t>• families are well supported as they engage their young children as part of the daily routine and understand the crucial role they play in laying the foundation for healthy development</a:t>
            </a:r>
          </a:p>
          <a:p>
            <a:pPr marL="0" indent="0">
              <a:lnSpc>
                <a:spcPct val="100000"/>
              </a:lnSpc>
              <a:buNone/>
            </a:pPr>
            <a:r>
              <a:rPr lang="en-US" sz="1200" dirty="0"/>
              <a:t>• All children grow up with books and reading</a:t>
            </a: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22</a:t>
            </a:fld>
            <a:endParaRPr lang="en-US" dirty="0"/>
          </a:p>
        </p:txBody>
      </p:sp>
    </p:spTree>
    <p:extLst>
      <p:ext uri="{BB962C8B-B14F-4D97-AF65-F5344CB8AC3E}">
        <p14:creationId xmlns:p14="http://schemas.microsoft.com/office/powerpoint/2010/main" val="4292867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show you a short video with an example of a dyadic emotional connection.  In a dyadic emotional connection, the emotional expressions of both people inform observers about the expressers.</a:t>
            </a:r>
          </a:p>
          <a:p>
            <a:r>
              <a:rPr lang="en-US" dirty="0"/>
              <a:t>STOP at 1:52</a:t>
            </a:r>
          </a:p>
        </p:txBody>
      </p:sp>
      <p:sp>
        <p:nvSpPr>
          <p:cNvPr id="4" name="Slide Number Placeholder 3"/>
          <p:cNvSpPr>
            <a:spLocks noGrp="1"/>
          </p:cNvSpPr>
          <p:nvPr>
            <p:ph type="sldNum" sz="quarter" idx="5"/>
          </p:nvPr>
        </p:nvSpPr>
        <p:spPr/>
        <p:txBody>
          <a:bodyPr/>
          <a:lstStyle/>
          <a:p>
            <a:fld id="{A4C08283-6752-4CFB-BC66-1477CD37124F}" type="slidenum">
              <a:rPr lang="en-US" smtClean="0"/>
              <a:t>23</a:t>
            </a:fld>
            <a:endParaRPr lang="en-US" dirty="0"/>
          </a:p>
        </p:txBody>
      </p:sp>
    </p:spTree>
    <p:extLst>
      <p:ext uri="{BB962C8B-B14F-4D97-AF65-F5344CB8AC3E}">
        <p14:creationId xmlns:p14="http://schemas.microsoft.com/office/powerpoint/2010/main" val="1320853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444444"/>
                </a:solidFill>
              </a:rPr>
              <a:t>Reach Out and Read is a part of the CSSP initiative to promote Early Relational Health.</a:t>
            </a:r>
          </a:p>
          <a:p>
            <a:pPr marL="0" indent="0">
              <a:buNone/>
            </a:pPr>
            <a:r>
              <a:rPr lang="en-US" sz="1200" b="0" i="0" dirty="0">
                <a:solidFill>
                  <a:srgbClr val="444444"/>
                </a:solidFill>
                <a:effectLst/>
              </a:rPr>
              <a:t>Early relational health (ERH) is an emergent term that has galvanized the interest of many leaders in the child and public health sectors and simply means that healthy and positive child development emerges best in the context of nurturing, warm, and responsive early parent/caregiver-child relationships, when children are surrounded by safe communities with strong trust and social connectedness.</a:t>
            </a:r>
          </a:p>
          <a:p>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24</a:t>
            </a:fld>
            <a:endParaRPr lang="en-US" dirty="0"/>
          </a:p>
        </p:txBody>
      </p:sp>
    </p:spTree>
    <p:extLst>
      <p:ext uri="{BB962C8B-B14F-4D97-AF65-F5344CB8AC3E}">
        <p14:creationId xmlns:p14="http://schemas.microsoft.com/office/powerpoint/2010/main" val="4292184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August 1, 2021, the AAP released a Policy Statement Regarding Early Relational Health</a:t>
            </a:r>
          </a:p>
          <a:p>
            <a:r>
              <a:rPr lang="en-US" dirty="0"/>
              <a:t>SSNR – safe, stable, nurturing relationships</a:t>
            </a:r>
          </a:p>
          <a:p>
            <a:endParaRPr lang="en-US" dirty="0"/>
          </a:p>
          <a:p>
            <a:r>
              <a:rPr lang="en-US" sz="1200" b="0" i="0" dirty="0">
                <a:solidFill>
                  <a:srgbClr val="444444"/>
                </a:solidFill>
                <a:effectLst/>
              </a:rPr>
              <a:t>Our ERH work has been grounded on the knowledge that the foundational relationships babies and toddlers experience with their caregivers provide the stability and supports needed for health, development, and well-being—now and for a lifetime.</a:t>
            </a:r>
            <a:r>
              <a:rPr lang="en-US" sz="1200" b="0" i="0" u="sng" dirty="0">
                <a:solidFill>
                  <a:srgbClr val="0F8570"/>
                </a:solidFill>
                <a:effectLst/>
                <a:hlinkClick r:id="rId3"/>
              </a:rPr>
              <a:t>[</a:t>
            </a:r>
            <a:endParaRPr lang="en-US" sz="1200" b="0" i="0" u="sng" dirty="0">
              <a:solidFill>
                <a:srgbClr val="0F857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444444"/>
                </a:solidFill>
                <a:effectLst/>
              </a:rPr>
              <a:t>the statement advances anew that relational health provides opportunities for a positive, strength-based, and solution-oriented response. The AAP writes: “</a:t>
            </a:r>
            <a:r>
              <a:rPr lang="en-US" sz="1200" b="0" i="1" dirty="0">
                <a:solidFill>
                  <a:srgbClr val="444444"/>
                </a:solidFill>
                <a:effectLst/>
              </a:rPr>
              <a:t>Even more importantly, a strengths-based, relational health framework leverages those SSNRs </a:t>
            </a:r>
            <a:r>
              <a:rPr lang="en-US" sz="1200" b="0" i="0" dirty="0">
                <a:solidFill>
                  <a:srgbClr val="444444"/>
                </a:solidFill>
                <a:effectLst/>
              </a:rPr>
              <a:t>[safe, stable, and nurturing relationships] </a:t>
            </a:r>
            <a:r>
              <a:rPr lang="en-US" sz="1200" b="0" i="1" dirty="0">
                <a:solidFill>
                  <a:srgbClr val="444444"/>
                </a:solidFill>
                <a:effectLst/>
              </a:rPr>
              <a:t>to proactively promote the skills needed to respond to future adversity in a healthy, adaptive manner</a:t>
            </a:r>
            <a:r>
              <a:rPr lang="en-US" sz="1200" b="0" i="0" dirty="0">
                <a:solidFill>
                  <a:srgbClr val="444444"/>
                </a:solidFill>
                <a:effectLst/>
              </a:rPr>
              <a:t>.”</a:t>
            </a:r>
          </a:p>
          <a:p>
            <a:endParaRPr lang="en-US" dirty="0"/>
          </a:p>
          <a:p>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25</a:t>
            </a:fld>
            <a:endParaRPr lang="en-US" dirty="0"/>
          </a:p>
        </p:txBody>
      </p:sp>
    </p:spTree>
    <p:extLst>
      <p:ext uri="{BB962C8B-B14F-4D97-AF65-F5344CB8AC3E}">
        <p14:creationId xmlns:p14="http://schemas.microsoft.com/office/powerpoint/2010/main" val="246294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support Reach Out and Read-Alabama?  There are several ways to help: spread the word about what are doing in Alabama, donate, or host a fundraiser.  The QR code on this slide will take you to a donation page for our End Of Year campaign – Making Moments That Matter.</a:t>
            </a:r>
          </a:p>
        </p:txBody>
      </p:sp>
      <p:sp>
        <p:nvSpPr>
          <p:cNvPr id="4" name="Slide Number Placeholder 3"/>
          <p:cNvSpPr>
            <a:spLocks noGrp="1"/>
          </p:cNvSpPr>
          <p:nvPr>
            <p:ph type="sldNum" sz="quarter" idx="5"/>
          </p:nvPr>
        </p:nvSpPr>
        <p:spPr/>
        <p:txBody>
          <a:bodyPr/>
          <a:lstStyle/>
          <a:p>
            <a:fld id="{A4C08283-6752-4CFB-BC66-1477CD37124F}" type="slidenum">
              <a:rPr lang="en-US" smtClean="0"/>
              <a:t>26</a:t>
            </a:fld>
            <a:endParaRPr lang="en-US" dirty="0"/>
          </a:p>
        </p:txBody>
      </p:sp>
    </p:spTree>
    <p:extLst>
      <p:ext uri="{BB962C8B-B14F-4D97-AF65-F5344CB8AC3E}">
        <p14:creationId xmlns:p14="http://schemas.microsoft.com/office/powerpoint/2010/main" val="1207691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a:t>
            </a:r>
            <a:r>
              <a:rPr lang="en-US" dirty="0" err="1"/>
              <a:t>fundrasiers</a:t>
            </a:r>
            <a:r>
              <a:rPr lang="en-US" dirty="0"/>
              <a:t>, we have developed a virtual book drive.  This allows anyone to have the ability to host a virtual book drive.  By scanning this qr code, you will be taken to our linktree that has information about hosting a virtual book drive.  It will also direct you to our website and all of our social media.</a:t>
            </a:r>
          </a:p>
        </p:txBody>
      </p:sp>
      <p:sp>
        <p:nvSpPr>
          <p:cNvPr id="4" name="Slide Number Placeholder 3"/>
          <p:cNvSpPr>
            <a:spLocks noGrp="1"/>
          </p:cNvSpPr>
          <p:nvPr>
            <p:ph type="sldNum" sz="quarter" idx="5"/>
          </p:nvPr>
        </p:nvSpPr>
        <p:spPr/>
        <p:txBody>
          <a:bodyPr/>
          <a:lstStyle/>
          <a:p>
            <a:fld id="{A4C08283-6752-4CFB-BC66-1477CD37124F}" type="slidenum">
              <a:rPr lang="en-US" smtClean="0"/>
              <a:t>27</a:t>
            </a:fld>
            <a:endParaRPr lang="en-US" dirty="0"/>
          </a:p>
        </p:txBody>
      </p:sp>
    </p:spTree>
    <p:extLst>
      <p:ext uri="{BB962C8B-B14F-4D97-AF65-F5344CB8AC3E}">
        <p14:creationId xmlns:p14="http://schemas.microsoft.com/office/powerpoint/2010/main" val="320261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28</a:t>
            </a:fld>
            <a:endParaRPr lang="en-US" dirty="0"/>
          </a:p>
        </p:txBody>
      </p:sp>
    </p:spTree>
    <p:extLst>
      <p:ext uri="{BB962C8B-B14F-4D97-AF65-F5344CB8AC3E}">
        <p14:creationId xmlns:p14="http://schemas.microsoft.com/office/powerpoint/2010/main" val="399459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08283-6752-4CFB-BC66-1477CD37124F}" type="slidenum">
              <a:rPr lang="en-US" smtClean="0"/>
              <a:t>29</a:t>
            </a:fld>
            <a:endParaRPr lang="en-US" dirty="0"/>
          </a:p>
        </p:txBody>
      </p:sp>
    </p:spTree>
    <p:extLst>
      <p:ext uri="{BB962C8B-B14F-4D97-AF65-F5344CB8AC3E}">
        <p14:creationId xmlns:p14="http://schemas.microsoft.com/office/powerpoint/2010/main" val="324939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know, the experiences we have early in life influence the trajectory of our lives in many ways, such as changing the way our genes work, altering our brains, affecting our cognitive and social-emotional development, and influencing our health and well-being well into adulthood.</a:t>
            </a:r>
          </a:p>
        </p:txBody>
      </p:sp>
      <p:sp>
        <p:nvSpPr>
          <p:cNvPr id="4" name="Slide Number Placeholder 3"/>
          <p:cNvSpPr>
            <a:spLocks noGrp="1"/>
          </p:cNvSpPr>
          <p:nvPr>
            <p:ph type="sldNum" sz="quarter" idx="5"/>
          </p:nvPr>
        </p:nvSpPr>
        <p:spPr/>
        <p:txBody>
          <a:bodyPr/>
          <a:lstStyle/>
          <a:p>
            <a:fld id="{A4C08283-6752-4CFB-BC66-1477CD37124F}" type="slidenum">
              <a:rPr lang="en-US" smtClean="0"/>
              <a:t>3</a:t>
            </a:fld>
            <a:endParaRPr lang="en-US" dirty="0"/>
          </a:p>
        </p:txBody>
      </p:sp>
    </p:spTree>
    <p:extLst>
      <p:ext uri="{BB962C8B-B14F-4D97-AF65-F5344CB8AC3E}">
        <p14:creationId xmlns:p14="http://schemas.microsoft.com/office/powerpoint/2010/main" val="369927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ongoing longitudinal Adverse Childhood Experiences Study of adults has found significant associations between chronic conditions, quality of life and life expectancy in adulthood, and the trauma and stress associated with adverse childhood experiences.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safe, stable, and nurturing relationships help mitigate the consequences of ACEs.</a:t>
            </a:r>
          </a:p>
        </p:txBody>
      </p:sp>
      <p:sp>
        <p:nvSpPr>
          <p:cNvPr id="4" name="Slide Number Placeholder 3"/>
          <p:cNvSpPr>
            <a:spLocks noGrp="1"/>
          </p:cNvSpPr>
          <p:nvPr>
            <p:ph type="sldNum" sz="quarter" idx="5"/>
          </p:nvPr>
        </p:nvSpPr>
        <p:spPr/>
        <p:txBody>
          <a:bodyPr/>
          <a:lstStyle/>
          <a:p>
            <a:fld id="{A4C08283-6752-4CFB-BC66-1477CD37124F}" type="slidenum">
              <a:rPr lang="en-US" smtClean="0"/>
              <a:t>4</a:t>
            </a:fld>
            <a:endParaRPr lang="en-US" dirty="0"/>
          </a:p>
        </p:txBody>
      </p:sp>
    </p:spTree>
    <p:extLst>
      <p:ext uri="{BB962C8B-B14F-4D97-AF65-F5344CB8AC3E}">
        <p14:creationId xmlns:p14="http://schemas.microsoft.com/office/powerpoint/2010/main" val="383661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does ROR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ROR it is a </a:t>
            </a:r>
            <a:r>
              <a:rPr lang="en-US" b="0" dirty="0"/>
              <a:t>strategy</a:t>
            </a:r>
            <a:r>
              <a:rPr lang="en-US" dirty="0"/>
              <a:t> that contributes to a culture of positive childhood experiences.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know </a:t>
            </a:r>
            <a:r>
              <a:rPr lang="en-US" sz="1200" b="0" dirty="0">
                <a:solidFill>
                  <a:schemeClr val="bg1"/>
                </a:solidFill>
                <a:latin typeface="+mn-lt"/>
              </a:rPr>
              <a:t>that prolonged activation of stress response systems in the body and brain, especially in young children, can have damaging effects on learning, behavior, and health across the lifespan. </a:t>
            </a:r>
            <a:r>
              <a:rPr lang="en-US" dirty="0"/>
              <a:t>The p</a:t>
            </a:r>
            <a:r>
              <a:rPr lang="en-US" sz="1200" b="0" dirty="0">
                <a:solidFill>
                  <a:schemeClr val="bg1"/>
                </a:solidFill>
                <a:latin typeface="+mn-lt"/>
              </a:rPr>
              <a:t>ositive childhood experiences listed above help a child build the resilience to cope with stress, helping them to thrive even amid adversity. </a:t>
            </a:r>
          </a:p>
        </p:txBody>
      </p:sp>
      <p:sp>
        <p:nvSpPr>
          <p:cNvPr id="4" name="Slide Number Placeholder 3"/>
          <p:cNvSpPr>
            <a:spLocks noGrp="1"/>
          </p:cNvSpPr>
          <p:nvPr>
            <p:ph type="sldNum" sz="quarter" idx="5"/>
          </p:nvPr>
        </p:nvSpPr>
        <p:spPr/>
        <p:txBody>
          <a:bodyPr/>
          <a:lstStyle/>
          <a:p>
            <a:fld id="{A4C08283-6752-4CFB-BC66-1477CD37124F}" type="slidenum">
              <a:rPr lang="en-US" smtClean="0"/>
              <a:t>5</a:t>
            </a:fld>
            <a:endParaRPr lang="en-US" dirty="0"/>
          </a:p>
        </p:txBody>
      </p:sp>
    </p:spTree>
    <p:extLst>
      <p:ext uri="{BB962C8B-B14F-4D97-AF65-F5344CB8AC3E}">
        <p14:creationId xmlns:p14="http://schemas.microsoft.com/office/powerpoint/2010/main" val="216780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we are looking at the effect on a more longitudinal level, and how we stand to support mitigating lifelong adverse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increase in positive childhood experiences reduces depression in adulthood by 66%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6</a:t>
            </a:fld>
            <a:endParaRPr lang="en-US" dirty="0"/>
          </a:p>
        </p:txBody>
      </p:sp>
    </p:spTree>
    <p:extLst>
      <p:ext uri="{BB962C8B-B14F-4D97-AF65-F5344CB8AC3E}">
        <p14:creationId xmlns:p14="http://schemas.microsoft.com/office/powerpoint/2010/main" val="377161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5124" y="4518204"/>
            <a:ext cx="6037104" cy="3696712"/>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we see that an increase in positive childhood experiences results in an increase the % of children that flourish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rPr>
              <a:t>Positive Childhood Experiences have a </a:t>
            </a:r>
            <a:r>
              <a:rPr lang="en-US" sz="1200" b="1" dirty="0">
                <a:solidFill>
                  <a:schemeClr val="accent5">
                    <a:lumMod val="75000"/>
                  </a:schemeClr>
                </a:solidFill>
              </a:rPr>
              <a:t>greater effect than ACEs on whether children flourish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A4C08283-6752-4CFB-BC66-1477CD37124F}" type="slidenum">
              <a:rPr lang="en-US" smtClean="0"/>
              <a:t>7</a:t>
            </a:fld>
            <a:endParaRPr lang="en-US" dirty="0"/>
          </a:p>
        </p:txBody>
      </p:sp>
    </p:spTree>
    <p:extLst>
      <p:ext uri="{BB962C8B-B14F-4D97-AF65-F5344CB8AC3E}">
        <p14:creationId xmlns:p14="http://schemas.microsoft.com/office/powerpoint/2010/main" val="285642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Reach Out and Read model promotes pediatric healthcare providers to talk with families about the benefits of reading aloud and engaging with young children, encourage families to cuddle up and read together as well as build routines around books, they also show families how to look at books and talk about the stories with infants, toddlers, and preschoolers, and give the child a new book to keep. Providers can also use the book as a tool for developmental surveillance. </a:t>
            </a:r>
          </a:p>
        </p:txBody>
      </p:sp>
      <p:sp>
        <p:nvSpPr>
          <p:cNvPr id="4" name="Slide Number Placeholder 3"/>
          <p:cNvSpPr>
            <a:spLocks noGrp="1"/>
          </p:cNvSpPr>
          <p:nvPr>
            <p:ph type="sldNum" sz="quarter" idx="5"/>
          </p:nvPr>
        </p:nvSpPr>
        <p:spPr/>
        <p:txBody>
          <a:bodyPr/>
          <a:lstStyle/>
          <a:p>
            <a:fld id="{A4C08283-6752-4CFB-BC66-1477CD37124F}" type="slidenum">
              <a:rPr lang="en-US" smtClean="0"/>
              <a:t>8</a:t>
            </a:fld>
            <a:endParaRPr lang="en-US" dirty="0"/>
          </a:p>
        </p:txBody>
      </p:sp>
    </p:spTree>
    <p:extLst>
      <p:ext uri="{BB962C8B-B14F-4D97-AF65-F5344CB8AC3E}">
        <p14:creationId xmlns:p14="http://schemas.microsoft.com/office/powerpoint/2010/main" val="378214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short 2 minute video showing a 4 month well-child visit incorporating the  Reach Out and Read model</a:t>
            </a:r>
          </a:p>
        </p:txBody>
      </p:sp>
      <p:sp>
        <p:nvSpPr>
          <p:cNvPr id="4" name="Slide Number Placeholder 3"/>
          <p:cNvSpPr>
            <a:spLocks noGrp="1"/>
          </p:cNvSpPr>
          <p:nvPr>
            <p:ph type="sldNum" sz="quarter" idx="5"/>
          </p:nvPr>
        </p:nvSpPr>
        <p:spPr/>
        <p:txBody>
          <a:bodyPr/>
          <a:lstStyle/>
          <a:p>
            <a:fld id="{A4C08283-6752-4CFB-BC66-1477CD37124F}" type="slidenum">
              <a:rPr lang="en-US" smtClean="0"/>
              <a:t>9</a:t>
            </a:fld>
            <a:endParaRPr lang="en-US" dirty="0"/>
          </a:p>
        </p:txBody>
      </p:sp>
    </p:spTree>
    <p:extLst>
      <p:ext uri="{BB962C8B-B14F-4D97-AF65-F5344CB8AC3E}">
        <p14:creationId xmlns:p14="http://schemas.microsoft.com/office/powerpoint/2010/main" val="1111541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4F08CF-40BC-4AF8-8C2C-38AEFFF85D3E}" type="datetimeFigureOut">
              <a:rPr lang="en-US" smtClean="0"/>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881C4B-CCB1-4FD6-8C6E-CE5C7E8E63FE}" type="slidenum">
              <a:rPr lang="en-US" smtClean="0"/>
              <a:t>‹#›</a:t>
            </a:fld>
            <a:endParaRPr lang="en-US" dirty="0"/>
          </a:p>
        </p:txBody>
      </p:sp>
      <p:sp>
        <p:nvSpPr>
          <p:cNvPr id="7" name="Rectangle 6">
            <a:extLst>
              <a:ext uri="{FF2B5EF4-FFF2-40B4-BE49-F238E27FC236}">
                <a16:creationId xmlns:a16="http://schemas.microsoft.com/office/drawing/2014/main" id="{E49A22D6-F854-4C29-AF6C-885504722B2C}"/>
              </a:ext>
            </a:extLst>
          </p:cNvPr>
          <p:cNvSpPr/>
          <p:nvPr userDrawn="1"/>
        </p:nvSpPr>
        <p:spPr>
          <a:xfrm>
            <a:off x="0" y="4312"/>
            <a:ext cx="12192000" cy="733245"/>
          </a:xfrm>
          <a:prstGeom prst="rect">
            <a:avLst/>
          </a:prstGeom>
          <a:solidFill>
            <a:srgbClr val="00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A close up of a sign&#10;&#10;Description automatically generated">
            <a:extLst>
              <a:ext uri="{FF2B5EF4-FFF2-40B4-BE49-F238E27FC236}">
                <a16:creationId xmlns:a16="http://schemas.microsoft.com/office/drawing/2014/main" id="{9436815F-BC9A-47CD-B61E-B60640EA4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74" y="64439"/>
            <a:ext cx="1205344" cy="637602"/>
          </a:xfrm>
          <a:prstGeom prst="rect">
            <a:avLst/>
          </a:prstGeom>
        </p:spPr>
      </p:pic>
    </p:spTree>
    <p:extLst>
      <p:ext uri="{BB962C8B-B14F-4D97-AF65-F5344CB8AC3E}">
        <p14:creationId xmlns:p14="http://schemas.microsoft.com/office/powerpoint/2010/main" val="318474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Two people looking at the camera&#10;&#10;Description automatically generated">
            <a:extLst>
              <a:ext uri="{FF2B5EF4-FFF2-40B4-BE49-F238E27FC236}">
                <a16:creationId xmlns:a16="http://schemas.microsoft.com/office/drawing/2014/main" id="{6EC2A8D3-8CCF-4261-9CC2-1B7CC374F5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B1E4D27-5E92-4DFB-A5EE-D09E1EA6E9CA}"/>
              </a:ext>
            </a:extLst>
          </p:cNvPr>
          <p:cNvSpPr txBox="1"/>
          <p:nvPr userDrawn="1"/>
        </p:nvSpPr>
        <p:spPr>
          <a:xfrm>
            <a:off x="1906438" y="6288657"/>
            <a:ext cx="9834113" cy="307777"/>
          </a:xfrm>
          <a:prstGeom prst="rect">
            <a:avLst/>
          </a:prstGeom>
          <a:noFill/>
        </p:spPr>
        <p:txBody>
          <a:bodyPr wrap="square" rtlCol="0">
            <a:spAutoFit/>
          </a:bodyPr>
          <a:lstStyle/>
          <a:p>
            <a:r>
              <a:rPr lang="en-US" sz="1400" dirty="0"/>
              <a:t>89 South Street, Boston, MA. 02111 | www.reachoutandread.org</a:t>
            </a:r>
          </a:p>
        </p:txBody>
      </p:sp>
    </p:spTree>
    <p:extLst>
      <p:ext uri="{BB962C8B-B14F-4D97-AF65-F5344CB8AC3E}">
        <p14:creationId xmlns:p14="http://schemas.microsoft.com/office/powerpoint/2010/main" val="307487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60423B5-9BC9-4535-9297-7C89773C0AAA}"/>
              </a:ext>
            </a:extLst>
          </p:cNvPr>
          <p:cNvSpPr>
            <a:spLocks noGrp="1"/>
          </p:cNvSpPr>
          <p:nvPr>
            <p:ph type="pic" sz="quarter" idx="10"/>
          </p:nvPr>
        </p:nvSpPr>
        <p:spPr>
          <a:xfrm>
            <a:off x="0" y="0"/>
            <a:ext cx="12192000" cy="6048375"/>
          </a:xfrm>
        </p:spPr>
        <p:txBody>
          <a:bodyPr/>
          <a:lstStyle/>
          <a:p>
            <a:endParaRPr lang="en-US" dirty="0"/>
          </a:p>
        </p:txBody>
      </p:sp>
      <p:pic>
        <p:nvPicPr>
          <p:cNvPr id="3" name="Picture 2" descr="Two people looking at the camera&#10;&#10;Description automatically generated">
            <a:extLst>
              <a:ext uri="{FF2B5EF4-FFF2-40B4-BE49-F238E27FC236}">
                <a16:creationId xmlns:a16="http://schemas.microsoft.com/office/drawing/2014/main" id="{6EC2A8D3-8CCF-4261-9CC2-1B7CC374F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205"/>
          <a:stretch/>
        </p:blipFill>
        <p:spPr>
          <a:xfrm>
            <a:off x="0" y="6049108"/>
            <a:ext cx="12192000" cy="808892"/>
          </a:xfrm>
          <a:prstGeom prst="rect">
            <a:avLst/>
          </a:prstGeom>
        </p:spPr>
      </p:pic>
      <p:sp>
        <p:nvSpPr>
          <p:cNvPr id="4" name="TextBox 3">
            <a:extLst>
              <a:ext uri="{FF2B5EF4-FFF2-40B4-BE49-F238E27FC236}">
                <a16:creationId xmlns:a16="http://schemas.microsoft.com/office/drawing/2014/main" id="{5B1E4D27-5E92-4DFB-A5EE-D09E1EA6E9CA}"/>
              </a:ext>
            </a:extLst>
          </p:cNvPr>
          <p:cNvSpPr txBox="1"/>
          <p:nvPr userDrawn="1"/>
        </p:nvSpPr>
        <p:spPr>
          <a:xfrm>
            <a:off x="1906438" y="6288657"/>
            <a:ext cx="9834113" cy="307777"/>
          </a:xfrm>
          <a:prstGeom prst="rect">
            <a:avLst/>
          </a:prstGeom>
          <a:noFill/>
        </p:spPr>
        <p:txBody>
          <a:bodyPr wrap="square" rtlCol="0">
            <a:spAutoFit/>
          </a:bodyPr>
          <a:lstStyle/>
          <a:p>
            <a:r>
              <a:rPr lang="en-US" sz="1400" dirty="0"/>
              <a:t>89 South Street, Boston, MA. 02111 | www.reachoutandread.org</a:t>
            </a:r>
          </a:p>
        </p:txBody>
      </p:sp>
      <p:pic>
        <p:nvPicPr>
          <p:cNvPr id="5" name="Picture 4" descr="A close up of a sign&#10;&#10;Description automatically generated">
            <a:extLst>
              <a:ext uri="{FF2B5EF4-FFF2-40B4-BE49-F238E27FC236}">
                <a16:creationId xmlns:a16="http://schemas.microsoft.com/office/drawing/2014/main" id="{A257C3AF-C853-424C-8963-D34520993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015" y="5544118"/>
            <a:ext cx="1695423" cy="1208374"/>
          </a:xfrm>
          <a:prstGeom prst="rect">
            <a:avLst/>
          </a:prstGeom>
        </p:spPr>
      </p:pic>
    </p:spTree>
    <p:extLst>
      <p:ext uri="{BB962C8B-B14F-4D97-AF65-F5344CB8AC3E}">
        <p14:creationId xmlns:p14="http://schemas.microsoft.com/office/powerpoint/2010/main" val="17223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6E497C1C-95E0-492D-82AD-5BB069E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5F6B5B9E-00ED-4A67-A4B5-3D4B51199F36}"/>
              </a:ext>
            </a:extLst>
          </p:cNvPr>
          <p:cNvSpPr>
            <a:spLocks noGrp="1"/>
          </p:cNvSpPr>
          <p:nvPr>
            <p:ph type="title"/>
          </p:nvPr>
        </p:nvSpPr>
        <p:spPr>
          <a:xfrm>
            <a:off x="1864743" y="5532437"/>
            <a:ext cx="10515600" cy="1325563"/>
          </a:xfrm>
        </p:spPr>
        <p:txBody>
          <a:bodyPr>
            <a:normAutofit/>
          </a:bodyPr>
          <a:lstStyle>
            <a:lvl1pPr>
              <a:defRPr sz="3600" b="1">
                <a:solidFill>
                  <a:schemeClr val="bg1"/>
                </a:solidFill>
                <a:latin typeface="Gotham Bold" pitchFamily="50" charset="0"/>
                <a:cs typeface="Gotham Bold" pitchFamily="50" charset="0"/>
              </a:defRPr>
            </a:lvl1pPr>
          </a:lstStyle>
          <a:p>
            <a:r>
              <a:rPr lang="en-US"/>
              <a:t>Click to edit</a:t>
            </a:r>
          </a:p>
        </p:txBody>
      </p:sp>
    </p:spTree>
    <p:extLst>
      <p:ext uri="{BB962C8B-B14F-4D97-AF65-F5344CB8AC3E}">
        <p14:creationId xmlns:p14="http://schemas.microsoft.com/office/powerpoint/2010/main" val="18237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93304"/>
            <a:ext cx="10515600" cy="5083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4F08CF-40BC-4AF8-8C2C-38AEFFF85D3E}" type="datetimeFigureOut">
              <a:rPr lang="en-US" smtClean="0"/>
              <a:t>10/7/2022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881C4B-CCB1-4FD6-8C6E-CE5C7E8E63FE}" type="slidenum">
              <a:rPr lang="en-US" smtClean="0"/>
              <a:t>‹#›</a:t>
            </a:fld>
            <a:endParaRPr lang="en-US" dirty="0"/>
          </a:p>
        </p:txBody>
      </p:sp>
      <p:sp>
        <p:nvSpPr>
          <p:cNvPr id="7" name="Rectangle 6">
            <a:extLst>
              <a:ext uri="{FF2B5EF4-FFF2-40B4-BE49-F238E27FC236}">
                <a16:creationId xmlns:a16="http://schemas.microsoft.com/office/drawing/2014/main" id="{E49A22D6-F854-4C29-AF6C-885504722B2C}"/>
              </a:ext>
            </a:extLst>
          </p:cNvPr>
          <p:cNvSpPr/>
          <p:nvPr userDrawn="1"/>
        </p:nvSpPr>
        <p:spPr>
          <a:xfrm>
            <a:off x="0" y="-1310"/>
            <a:ext cx="12192000" cy="733245"/>
          </a:xfrm>
          <a:prstGeom prst="rect">
            <a:avLst/>
          </a:prstGeom>
          <a:solidFill>
            <a:srgbClr val="00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A close up of a sign&#10;&#10;Description automatically generated">
            <a:extLst>
              <a:ext uri="{FF2B5EF4-FFF2-40B4-BE49-F238E27FC236}">
                <a16:creationId xmlns:a16="http://schemas.microsoft.com/office/drawing/2014/main" id="{9436815F-BC9A-47CD-B61E-B60640EA4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74" y="64439"/>
            <a:ext cx="1205344" cy="637602"/>
          </a:xfrm>
          <a:prstGeom prst="rect">
            <a:avLst/>
          </a:prstGeom>
        </p:spPr>
      </p:pic>
      <p:sp>
        <p:nvSpPr>
          <p:cNvPr id="11" name="Text Placeholder 10">
            <a:extLst>
              <a:ext uri="{FF2B5EF4-FFF2-40B4-BE49-F238E27FC236}">
                <a16:creationId xmlns:a16="http://schemas.microsoft.com/office/drawing/2014/main" id="{F48C82C3-1D17-4FC5-BC83-D973192AE34C}"/>
              </a:ext>
            </a:extLst>
          </p:cNvPr>
          <p:cNvSpPr>
            <a:spLocks noGrp="1"/>
          </p:cNvSpPr>
          <p:nvPr>
            <p:ph type="body" sz="quarter" idx="13" hasCustomPrompt="1"/>
          </p:nvPr>
        </p:nvSpPr>
        <p:spPr>
          <a:xfrm>
            <a:off x="1580323" y="7938"/>
            <a:ext cx="10611678" cy="731837"/>
          </a:xfrm>
        </p:spPr>
        <p:txBody>
          <a:bodyPr anchor="ctr">
            <a:normAutofit/>
          </a:bodyPr>
          <a:lstStyle>
            <a:lvl1pPr marL="0" indent="0">
              <a:buNone/>
              <a:defRPr sz="2800" b="1">
                <a:solidFill>
                  <a:schemeClr val="bg1"/>
                </a:solidFill>
              </a:defRPr>
            </a:lvl1pPr>
          </a:lstStyle>
          <a:p>
            <a:pPr lvl="0"/>
            <a:r>
              <a:rPr lang="en-US" dirty="0"/>
              <a:t>Click to add headline</a:t>
            </a:r>
          </a:p>
        </p:txBody>
      </p:sp>
    </p:spTree>
    <p:extLst>
      <p:ext uri="{BB962C8B-B14F-4D97-AF65-F5344CB8AC3E}">
        <p14:creationId xmlns:p14="http://schemas.microsoft.com/office/powerpoint/2010/main" val="3536866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F08CF-40BC-4AF8-8C2C-38AEFFF85D3E}" type="datetimeFigureOut">
              <a:rPr lang="en-US" smtClean="0"/>
              <a:t>10/7/2022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81C4B-CCB1-4FD6-8C6E-CE5C7E8E63FE}" type="slidenum">
              <a:rPr lang="en-US" smtClean="0"/>
              <a:t>‹#›</a:t>
            </a:fld>
            <a:endParaRPr lang="en-US" dirty="0"/>
          </a:p>
        </p:txBody>
      </p:sp>
    </p:spTree>
    <p:extLst>
      <p:ext uri="{BB962C8B-B14F-4D97-AF65-F5344CB8AC3E}">
        <p14:creationId xmlns:p14="http://schemas.microsoft.com/office/powerpoint/2010/main" val="4266723221"/>
      </p:ext>
    </p:extLst>
  </p:cSld>
  <p:clrMap bg1="lt1" tx1="dk1" bg2="lt2" tx2="dk2" accent1="accent1" accent2="accent2" accent3="accent3" accent4="accent4" accent5="accent5" accent6="accent6" hlink="hlink" folHlink="folHlink"/>
  <p:sldLayoutIdLst>
    <p:sldLayoutId id="2147483676" r:id="rId1"/>
    <p:sldLayoutId id="2147483673" r:id="rId2"/>
    <p:sldLayoutId id="2147483690" r:id="rId3"/>
    <p:sldLayoutId id="2147483691" r:id="rId4"/>
    <p:sldLayoutId id="21474836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13.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m.youtube.com/watch?v=zcz2Towvf8A"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cssp.org/our-work/project/advancing-early-relational-health/"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cssp.org/2021/07/forging-ahead-aap-calls-for-pediatricians-to-partner-with-families-and-communities-to-promote-relational-health/#_edn2"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publications.aap.org/pediatrics/article/148/2/e2021052582/179805/Preventing-Childhood-Toxic-Stress-Partnering-With?autologincheck=redirected?nfToken=00000000-0000-0000-0000-00000000000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acrosby@roralabama.org"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mailto:stsowell@roralabama.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lrUbYHJf1Eo?feature=oembed" TargetMode="External"/><Relationship Id="rId5" Type="http://schemas.openxmlformats.org/officeDocument/2006/relationships/hyperlink" Target="https://www.youtube.com/watch?v=lrUbYHJf1Eo" TargetMode="Externa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96C9B0-4E98-4F01-B0B9-95E38D48ED4D}"/>
              </a:ext>
            </a:extLst>
          </p:cNvPr>
          <p:cNvSpPr txBox="1"/>
          <p:nvPr/>
        </p:nvSpPr>
        <p:spPr>
          <a:xfrm>
            <a:off x="1981200" y="5867400"/>
            <a:ext cx="9979845" cy="553998"/>
          </a:xfrm>
          <a:prstGeom prst="rect">
            <a:avLst/>
          </a:prstGeom>
          <a:noFill/>
        </p:spPr>
        <p:txBody>
          <a:bodyPr wrap="square" rtlCol="0">
            <a:spAutoFit/>
          </a:bodyPr>
          <a:lstStyle/>
          <a:p>
            <a:r>
              <a:rPr lang="en-US" sz="3000" b="1" dirty="0">
                <a:solidFill>
                  <a:schemeClr val="bg1"/>
                </a:solidFill>
              </a:rPr>
              <a:t>Introducing Reach Out and Read</a:t>
            </a:r>
          </a:p>
        </p:txBody>
      </p:sp>
    </p:spTree>
    <p:extLst>
      <p:ext uri="{BB962C8B-B14F-4D97-AF65-F5344CB8AC3E}">
        <p14:creationId xmlns:p14="http://schemas.microsoft.com/office/powerpoint/2010/main" val="176012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15400" y="1519472"/>
            <a:ext cx="2828642" cy="1574598"/>
          </a:xfrm>
          <a:prstGeom prst="rect">
            <a:avLst/>
          </a:prstGeom>
          <a:noFill/>
        </p:spPr>
        <p:txBody>
          <a:bodyPr wrap="square" rtlCol="0">
            <a:spAutoFit/>
          </a:bodyPr>
          <a:lstStyle/>
          <a:p>
            <a:pPr algn="ctr">
              <a:lnSpc>
                <a:spcPts val="2300"/>
              </a:lnSpc>
            </a:pPr>
            <a:r>
              <a:rPr lang="en-US" sz="2400" dirty="0">
                <a:solidFill>
                  <a:srgbClr val="002060"/>
                </a:solidFill>
              </a:rPr>
              <a:t>Medical providers have </a:t>
            </a:r>
            <a:r>
              <a:rPr lang="en-US" sz="2400" b="1" dirty="0">
                <a:solidFill>
                  <a:schemeClr val="accent5">
                    <a:lumMod val="75000"/>
                  </a:schemeClr>
                </a:solidFill>
              </a:rPr>
              <a:t>early access </a:t>
            </a:r>
            <a:r>
              <a:rPr lang="en-US" sz="2400" dirty="0">
                <a:solidFill>
                  <a:srgbClr val="002060"/>
                </a:solidFill>
              </a:rPr>
              <a:t>to families and are a</a:t>
            </a:r>
            <a:r>
              <a:rPr lang="en-US" sz="2400" dirty="0">
                <a:solidFill>
                  <a:srgbClr val="2E2E2E"/>
                </a:solidFill>
              </a:rPr>
              <a:t> </a:t>
            </a:r>
            <a:r>
              <a:rPr lang="en-US" sz="2400" b="1" dirty="0">
                <a:solidFill>
                  <a:schemeClr val="accent5">
                    <a:lumMod val="75000"/>
                  </a:schemeClr>
                </a:solidFill>
              </a:rPr>
              <a:t>trusted source </a:t>
            </a:r>
            <a:r>
              <a:rPr lang="en-US" sz="2400" dirty="0">
                <a:solidFill>
                  <a:srgbClr val="002060"/>
                </a:solidFill>
              </a:rPr>
              <a:t>of information.</a:t>
            </a:r>
          </a:p>
        </p:txBody>
      </p:sp>
      <p:sp>
        <p:nvSpPr>
          <p:cNvPr id="10" name="TextBox 9"/>
          <p:cNvSpPr txBox="1"/>
          <p:nvPr/>
        </p:nvSpPr>
        <p:spPr>
          <a:xfrm>
            <a:off x="3857552" y="5338773"/>
            <a:ext cx="4143450" cy="1279646"/>
          </a:xfrm>
          <a:prstGeom prst="rect">
            <a:avLst/>
          </a:prstGeom>
          <a:noFill/>
        </p:spPr>
        <p:txBody>
          <a:bodyPr wrap="square" rtlCol="0">
            <a:spAutoFit/>
          </a:bodyPr>
          <a:lstStyle/>
          <a:p>
            <a:pPr algn="ctr">
              <a:lnSpc>
                <a:spcPts val="2300"/>
              </a:lnSpc>
            </a:pPr>
            <a:r>
              <a:rPr lang="en-US" sz="2400" dirty="0">
                <a:solidFill>
                  <a:srgbClr val="002060"/>
                </a:solidFill>
              </a:rPr>
              <a:t>By embedding our model in the </a:t>
            </a:r>
            <a:r>
              <a:rPr lang="en-US" sz="2400" b="1" dirty="0">
                <a:solidFill>
                  <a:schemeClr val="accent5">
                    <a:lumMod val="75000"/>
                  </a:schemeClr>
                </a:solidFill>
              </a:rPr>
              <a:t>existing healthcare system</a:t>
            </a:r>
            <a:r>
              <a:rPr lang="en-US" sz="2400" dirty="0">
                <a:solidFill>
                  <a:srgbClr val="2E2E2E"/>
                </a:solidFill>
              </a:rPr>
              <a:t>, </a:t>
            </a:r>
          </a:p>
          <a:p>
            <a:pPr algn="ctr">
              <a:lnSpc>
                <a:spcPts val="2300"/>
              </a:lnSpc>
            </a:pPr>
            <a:r>
              <a:rPr lang="en-US" sz="2400" dirty="0">
                <a:solidFill>
                  <a:srgbClr val="002060"/>
                </a:solidFill>
              </a:rPr>
              <a:t>our model is </a:t>
            </a:r>
          </a:p>
          <a:p>
            <a:pPr algn="ctr">
              <a:lnSpc>
                <a:spcPts val="2300"/>
              </a:lnSpc>
            </a:pPr>
            <a:r>
              <a:rPr lang="en-US" sz="2400" b="1" dirty="0">
                <a:solidFill>
                  <a:schemeClr val="accent5">
                    <a:lumMod val="75000"/>
                  </a:schemeClr>
                </a:solidFill>
              </a:rPr>
              <a:t>cost-effective</a:t>
            </a:r>
            <a:r>
              <a:rPr lang="en-US" sz="2400" dirty="0">
                <a:solidFill>
                  <a:schemeClr val="accent5">
                    <a:lumMod val="75000"/>
                  </a:schemeClr>
                </a:solidFill>
              </a:rPr>
              <a:t> </a:t>
            </a:r>
            <a:r>
              <a:rPr lang="en-US" sz="2400" dirty="0">
                <a:solidFill>
                  <a:srgbClr val="002060"/>
                </a:solidFill>
              </a:rPr>
              <a:t>and </a:t>
            </a:r>
            <a:r>
              <a:rPr lang="en-US" sz="2400" b="1" dirty="0">
                <a:solidFill>
                  <a:schemeClr val="accent5">
                    <a:lumMod val="75000"/>
                  </a:schemeClr>
                </a:solidFill>
              </a:rPr>
              <a:t>scalable</a:t>
            </a:r>
          </a:p>
        </p:txBody>
      </p:sp>
      <p:sp>
        <p:nvSpPr>
          <p:cNvPr id="11" name="TextBox 10"/>
          <p:cNvSpPr txBox="1"/>
          <p:nvPr/>
        </p:nvSpPr>
        <p:spPr>
          <a:xfrm>
            <a:off x="975374" y="1417577"/>
            <a:ext cx="2793655" cy="1279646"/>
          </a:xfrm>
          <a:prstGeom prst="rect">
            <a:avLst/>
          </a:prstGeom>
          <a:noFill/>
        </p:spPr>
        <p:txBody>
          <a:bodyPr wrap="square" rtlCol="0">
            <a:spAutoFit/>
          </a:bodyPr>
          <a:lstStyle/>
          <a:p>
            <a:pPr algn="ctr">
              <a:lnSpc>
                <a:spcPts val="2300"/>
              </a:lnSpc>
            </a:pPr>
            <a:r>
              <a:rPr lang="en-US" sz="2400" b="1" dirty="0">
                <a:solidFill>
                  <a:schemeClr val="accent5">
                    <a:lumMod val="75000"/>
                  </a:schemeClr>
                </a:solidFill>
              </a:rPr>
              <a:t>91%</a:t>
            </a:r>
            <a:r>
              <a:rPr lang="en-US" sz="2400" dirty="0">
                <a:solidFill>
                  <a:schemeClr val="accent5">
                    <a:lumMod val="75000"/>
                  </a:schemeClr>
                </a:solidFill>
              </a:rPr>
              <a:t> </a:t>
            </a:r>
            <a:r>
              <a:rPr lang="en-US" sz="2400" dirty="0">
                <a:solidFill>
                  <a:srgbClr val="002060"/>
                </a:solidFill>
              </a:rPr>
              <a:t>of children under age 5 see their doctor at least once a year.</a:t>
            </a:r>
            <a:endParaRPr lang="en-US" sz="2400" b="1" dirty="0">
              <a:solidFill>
                <a:srgbClr val="002060"/>
              </a:solidFill>
            </a:endParaRPr>
          </a:p>
        </p:txBody>
      </p:sp>
      <p:cxnSp>
        <p:nvCxnSpPr>
          <p:cNvPr id="7" name="Straight Arrow Connector 6"/>
          <p:cNvCxnSpPr>
            <a:cxnSpLocks/>
          </p:cNvCxnSpPr>
          <p:nvPr/>
        </p:nvCxnSpPr>
        <p:spPr>
          <a:xfrm flipV="1">
            <a:off x="7454017" y="2209800"/>
            <a:ext cx="1195533" cy="685350"/>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6"/>
          <p:cNvCxnSpPr>
            <a:cxnSpLocks/>
          </p:cNvCxnSpPr>
          <p:nvPr/>
        </p:nvCxnSpPr>
        <p:spPr>
          <a:xfrm rot="10800000">
            <a:off x="3857552" y="2588345"/>
            <a:ext cx="923079" cy="505724"/>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6"/>
          <p:cNvCxnSpPr>
            <a:cxnSpLocks/>
          </p:cNvCxnSpPr>
          <p:nvPr/>
        </p:nvCxnSpPr>
        <p:spPr>
          <a:xfrm rot="5400000">
            <a:off x="5472096" y="4510105"/>
            <a:ext cx="714410" cy="533401"/>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0" y="0"/>
            <a:ext cx="12192000" cy="715892"/>
          </a:xfrm>
        </p:spPr>
        <p:txBody>
          <a:bodyPr>
            <a:noAutofit/>
          </a:bodyPr>
          <a:lstStyle/>
          <a:p>
            <a:r>
              <a:rPr lang="en-US" sz="2800" b="1" dirty="0">
                <a:solidFill>
                  <a:schemeClr val="bg1"/>
                </a:solidFill>
                <a:latin typeface="+mn-lt"/>
              </a:rPr>
              <a:t>	        We Have Unparalleled Access at Regular Well-Child Checkups</a:t>
            </a:r>
          </a:p>
        </p:txBody>
      </p:sp>
      <p:pic>
        <p:nvPicPr>
          <p:cNvPr id="6" name="Graphic 5" descr="Doctor female with solid fill">
            <a:extLst>
              <a:ext uri="{FF2B5EF4-FFF2-40B4-BE49-F238E27FC236}">
                <a16:creationId xmlns:a16="http://schemas.microsoft.com/office/drawing/2014/main" id="{7255B687-ACE8-4D12-9489-8CAE1DF0B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8616" y="1307104"/>
            <a:ext cx="3177584" cy="3177584"/>
          </a:xfrm>
          <a:prstGeom prst="rect">
            <a:avLst/>
          </a:prstGeom>
        </p:spPr>
      </p:pic>
    </p:spTree>
    <p:extLst>
      <p:ext uri="{BB962C8B-B14F-4D97-AF65-F5344CB8AC3E}">
        <p14:creationId xmlns:p14="http://schemas.microsoft.com/office/powerpoint/2010/main" val="22870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BF93E-31E4-49C8-A183-AE0577462AFA}"/>
              </a:ext>
            </a:extLst>
          </p:cNvPr>
          <p:cNvSpPr txBox="1"/>
          <p:nvPr/>
        </p:nvSpPr>
        <p:spPr>
          <a:xfrm>
            <a:off x="1541584" y="92880"/>
            <a:ext cx="12192000" cy="523220"/>
          </a:xfrm>
          <a:prstGeom prst="rect">
            <a:avLst/>
          </a:prstGeom>
          <a:noFill/>
        </p:spPr>
        <p:txBody>
          <a:bodyPr wrap="square" rtlCol="0">
            <a:spAutoFit/>
          </a:bodyPr>
          <a:lstStyle/>
          <a:p>
            <a:r>
              <a:rPr lang="en-US" sz="2800" b="1" dirty="0">
                <a:solidFill>
                  <a:schemeClr val="bg1"/>
                </a:solidFill>
              </a:rPr>
              <a:t> Our Outcomes are Evidence-Based </a:t>
            </a:r>
          </a:p>
        </p:txBody>
      </p:sp>
      <p:sp>
        <p:nvSpPr>
          <p:cNvPr id="6" name="TextBox 5">
            <a:extLst>
              <a:ext uri="{FF2B5EF4-FFF2-40B4-BE49-F238E27FC236}">
                <a16:creationId xmlns:a16="http://schemas.microsoft.com/office/drawing/2014/main" id="{D8196C8F-F20F-4125-9F20-1E9861801DC7}"/>
              </a:ext>
            </a:extLst>
          </p:cNvPr>
          <p:cNvSpPr txBox="1"/>
          <p:nvPr/>
        </p:nvSpPr>
        <p:spPr>
          <a:xfrm>
            <a:off x="7505057" y="773015"/>
            <a:ext cx="4829766" cy="307777"/>
          </a:xfrm>
          <a:prstGeom prst="rect">
            <a:avLst/>
          </a:prstGeom>
          <a:noFill/>
        </p:spPr>
        <p:txBody>
          <a:bodyPr wrap="square">
            <a:spAutoFit/>
          </a:bodyPr>
          <a:lstStyle/>
          <a:p>
            <a:pPr algn="ctr"/>
            <a:r>
              <a:rPr lang="en-US" sz="1400" dirty="0">
                <a:latin typeface="Calibri (Body)"/>
                <a:cs typeface="Arial" panose="020B0604020202020204" pitchFamily="34" charset="0"/>
              </a:rPr>
              <a:t>https://reachoutandread.org/why-we-matter/the-evidence/</a:t>
            </a:r>
            <a:endParaRPr lang="en-US" sz="1400" b="1" dirty="0">
              <a:latin typeface="Calibri (Body)"/>
              <a:cs typeface="Arial" panose="020B0604020202020204" pitchFamily="34" charset="0"/>
            </a:endParaRPr>
          </a:p>
        </p:txBody>
      </p:sp>
      <p:sp>
        <p:nvSpPr>
          <p:cNvPr id="7" name="TextBox 6">
            <a:extLst>
              <a:ext uri="{FF2B5EF4-FFF2-40B4-BE49-F238E27FC236}">
                <a16:creationId xmlns:a16="http://schemas.microsoft.com/office/drawing/2014/main" id="{1981F286-A30C-4987-943A-8FE0C767D0BC}"/>
              </a:ext>
            </a:extLst>
          </p:cNvPr>
          <p:cNvSpPr txBox="1"/>
          <p:nvPr/>
        </p:nvSpPr>
        <p:spPr>
          <a:xfrm>
            <a:off x="7850033" y="4250396"/>
            <a:ext cx="3915587" cy="984693"/>
          </a:xfrm>
          <a:prstGeom prst="rect">
            <a:avLst/>
          </a:prstGeom>
          <a:noFill/>
        </p:spPr>
        <p:txBody>
          <a:bodyPr wrap="square" rtlCol="0">
            <a:spAutoFit/>
          </a:bodyPr>
          <a:lstStyle/>
          <a:p>
            <a:pPr algn="ctr">
              <a:lnSpc>
                <a:spcPts val="2300"/>
              </a:lnSpc>
            </a:pPr>
            <a:r>
              <a:rPr lang="en-US" sz="2400" dirty="0"/>
              <a:t>Children’s language development is </a:t>
            </a:r>
            <a:r>
              <a:rPr lang="en-US" sz="2400" b="1" dirty="0">
                <a:solidFill>
                  <a:schemeClr val="accent5">
                    <a:lumMod val="75000"/>
                  </a:schemeClr>
                </a:solidFill>
              </a:rPr>
              <a:t>improved by 3-6 months</a:t>
            </a:r>
            <a:endParaRPr lang="en-US" sz="2400" dirty="0"/>
          </a:p>
        </p:txBody>
      </p:sp>
      <p:sp>
        <p:nvSpPr>
          <p:cNvPr id="8" name="TextBox 7">
            <a:extLst>
              <a:ext uri="{FF2B5EF4-FFF2-40B4-BE49-F238E27FC236}">
                <a16:creationId xmlns:a16="http://schemas.microsoft.com/office/drawing/2014/main" id="{DAAAB8C0-A831-485D-A143-1878FB7ED553}"/>
              </a:ext>
            </a:extLst>
          </p:cNvPr>
          <p:cNvSpPr txBox="1"/>
          <p:nvPr/>
        </p:nvSpPr>
        <p:spPr>
          <a:xfrm>
            <a:off x="328391" y="4020902"/>
            <a:ext cx="4143450" cy="1299971"/>
          </a:xfrm>
          <a:prstGeom prst="rect">
            <a:avLst/>
          </a:prstGeom>
          <a:noFill/>
        </p:spPr>
        <p:txBody>
          <a:bodyPr wrap="square" rtlCol="0">
            <a:spAutoFit/>
          </a:bodyPr>
          <a:lstStyle/>
          <a:p>
            <a:pPr algn="ctr">
              <a:lnSpc>
                <a:spcPts val="2300"/>
              </a:lnSpc>
            </a:pPr>
            <a:r>
              <a:rPr lang="en-US" sz="2400" dirty="0"/>
              <a:t>Families are </a:t>
            </a:r>
            <a:br>
              <a:rPr lang="en-US" sz="2400" dirty="0"/>
            </a:br>
            <a:r>
              <a:rPr lang="en-US" sz="2400" b="1" dirty="0">
                <a:solidFill>
                  <a:schemeClr val="accent5">
                    <a:lumMod val="75000"/>
                  </a:schemeClr>
                </a:solidFill>
              </a:rPr>
              <a:t>2.5X more likely </a:t>
            </a:r>
            <a:br>
              <a:rPr lang="en-US" sz="2400" dirty="0"/>
            </a:br>
            <a:r>
              <a:rPr lang="en-US" sz="2400" dirty="0"/>
              <a:t>to report enjoying reading together</a:t>
            </a:r>
          </a:p>
        </p:txBody>
      </p:sp>
      <p:sp>
        <p:nvSpPr>
          <p:cNvPr id="9" name="TextBox 8">
            <a:extLst>
              <a:ext uri="{FF2B5EF4-FFF2-40B4-BE49-F238E27FC236}">
                <a16:creationId xmlns:a16="http://schemas.microsoft.com/office/drawing/2014/main" id="{D5239E2F-F119-40DD-9E0A-B8549DBD0199}"/>
              </a:ext>
            </a:extLst>
          </p:cNvPr>
          <p:cNvSpPr txBox="1"/>
          <p:nvPr/>
        </p:nvSpPr>
        <p:spPr>
          <a:xfrm>
            <a:off x="995127" y="1273497"/>
            <a:ext cx="2793655" cy="1299971"/>
          </a:xfrm>
          <a:prstGeom prst="rect">
            <a:avLst/>
          </a:prstGeom>
          <a:noFill/>
        </p:spPr>
        <p:txBody>
          <a:bodyPr wrap="square" rtlCol="0">
            <a:spAutoFit/>
          </a:bodyPr>
          <a:lstStyle/>
          <a:p>
            <a:pPr algn="ctr">
              <a:lnSpc>
                <a:spcPts val="2300"/>
              </a:lnSpc>
            </a:pPr>
            <a:r>
              <a:rPr lang="en-US" sz="2400" dirty="0"/>
              <a:t>Families are </a:t>
            </a:r>
            <a:br>
              <a:rPr lang="en-US" sz="2400" dirty="0"/>
            </a:br>
            <a:r>
              <a:rPr lang="en-US" sz="2400" b="1" dirty="0">
                <a:solidFill>
                  <a:schemeClr val="accent5">
                    <a:lumMod val="75000"/>
                  </a:schemeClr>
                </a:solidFill>
              </a:rPr>
              <a:t>2.5X more likely </a:t>
            </a:r>
            <a:br>
              <a:rPr lang="en-US" sz="2400" dirty="0"/>
            </a:br>
            <a:r>
              <a:rPr lang="en-US" sz="2400" dirty="0"/>
              <a:t>to read with their children</a:t>
            </a:r>
          </a:p>
        </p:txBody>
      </p:sp>
      <p:sp>
        <p:nvSpPr>
          <p:cNvPr id="10" name="TextBox 9">
            <a:extLst>
              <a:ext uri="{FF2B5EF4-FFF2-40B4-BE49-F238E27FC236}">
                <a16:creationId xmlns:a16="http://schemas.microsoft.com/office/drawing/2014/main" id="{01D06A1A-851E-4F31-93F9-AB5B8B921F90}"/>
              </a:ext>
            </a:extLst>
          </p:cNvPr>
          <p:cNvSpPr txBox="1"/>
          <p:nvPr/>
        </p:nvSpPr>
        <p:spPr>
          <a:xfrm>
            <a:off x="8217883" y="1395051"/>
            <a:ext cx="3304197" cy="1279646"/>
          </a:xfrm>
          <a:prstGeom prst="rect">
            <a:avLst/>
          </a:prstGeom>
          <a:noFill/>
        </p:spPr>
        <p:txBody>
          <a:bodyPr wrap="square" rtlCol="0">
            <a:spAutoFit/>
          </a:bodyPr>
          <a:lstStyle/>
          <a:p>
            <a:pPr algn="ctr">
              <a:lnSpc>
                <a:spcPts val="2300"/>
              </a:lnSpc>
            </a:pPr>
            <a:r>
              <a:rPr lang="en-US" sz="2400" dirty="0"/>
              <a:t>Children’s language ability </a:t>
            </a:r>
            <a:r>
              <a:rPr lang="en-US" sz="2400" b="1" dirty="0">
                <a:solidFill>
                  <a:schemeClr val="accent5">
                    <a:lumMod val="75000"/>
                  </a:schemeClr>
                </a:solidFill>
              </a:rPr>
              <a:t>improves</a:t>
            </a:r>
            <a:r>
              <a:rPr lang="en-US" sz="2400" dirty="0"/>
              <a:t> with increased exposure to Reach Out and Read</a:t>
            </a:r>
          </a:p>
        </p:txBody>
      </p:sp>
      <p:pic>
        <p:nvPicPr>
          <p:cNvPr id="12" name="Graphic 11" descr="Woman with baby with solid fill">
            <a:extLst>
              <a:ext uri="{FF2B5EF4-FFF2-40B4-BE49-F238E27FC236}">
                <a16:creationId xmlns:a16="http://schemas.microsoft.com/office/drawing/2014/main" id="{7B5E6F2D-D9CF-411A-AD96-71C333137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8665" y="1727693"/>
            <a:ext cx="3841368" cy="3841368"/>
          </a:xfrm>
          <a:prstGeom prst="rect">
            <a:avLst/>
          </a:prstGeom>
        </p:spPr>
      </p:pic>
      <p:cxnSp>
        <p:nvCxnSpPr>
          <p:cNvPr id="13" name="Straight Arrow Connector 6">
            <a:extLst>
              <a:ext uri="{FF2B5EF4-FFF2-40B4-BE49-F238E27FC236}">
                <a16:creationId xmlns:a16="http://schemas.microsoft.com/office/drawing/2014/main" id="{78A02B6B-963C-4450-9CF0-B8E0FFB3F0C7}"/>
              </a:ext>
            </a:extLst>
          </p:cNvPr>
          <p:cNvCxnSpPr>
            <a:cxnSpLocks/>
          </p:cNvCxnSpPr>
          <p:nvPr/>
        </p:nvCxnSpPr>
        <p:spPr>
          <a:xfrm flipV="1">
            <a:off x="7197968" y="1757034"/>
            <a:ext cx="968981" cy="555680"/>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6">
            <a:extLst>
              <a:ext uri="{FF2B5EF4-FFF2-40B4-BE49-F238E27FC236}">
                <a16:creationId xmlns:a16="http://schemas.microsoft.com/office/drawing/2014/main" id="{F489BDF1-73F9-478F-B1BB-342FFB3DC603}"/>
              </a:ext>
            </a:extLst>
          </p:cNvPr>
          <p:cNvCxnSpPr>
            <a:cxnSpLocks/>
          </p:cNvCxnSpPr>
          <p:nvPr/>
        </p:nvCxnSpPr>
        <p:spPr>
          <a:xfrm rot="10800000">
            <a:off x="3763150" y="1773039"/>
            <a:ext cx="923079" cy="505724"/>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6">
            <a:extLst>
              <a:ext uri="{FF2B5EF4-FFF2-40B4-BE49-F238E27FC236}">
                <a16:creationId xmlns:a16="http://schemas.microsoft.com/office/drawing/2014/main" id="{668814BE-75E0-440F-A50A-1A6A3F4DABCD}"/>
              </a:ext>
            </a:extLst>
          </p:cNvPr>
          <p:cNvCxnSpPr>
            <a:cxnSpLocks/>
          </p:cNvCxnSpPr>
          <p:nvPr/>
        </p:nvCxnSpPr>
        <p:spPr>
          <a:xfrm rot="10800000" flipV="1">
            <a:off x="3737771" y="3785849"/>
            <a:ext cx="934170" cy="498684"/>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
            <a:extLst>
              <a:ext uri="{FF2B5EF4-FFF2-40B4-BE49-F238E27FC236}">
                <a16:creationId xmlns:a16="http://schemas.microsoft.com/office/drawing/2014/main" id="{DF32083A-6C7C-4DB6-9948-1A9297D70108}"/>
              </a:ext>
            </a:extLst>
          </p:cNvPr>
          <p:cNvCxnSpPr>
            <a:cxnSpLocks/>
          </p:cNvCxnSpPr>
          <p:nvPr/>
        </p:nvCxnSpPr>
        <p:spPr>
          <a:xfrm>
            <a:off x="7080033" y="3713952"/>
            <a:ext cx="1023220" cy="609599"/>
          </a:xfrm>
          <a:prstGeom prst="curvedConnector3">
            <a:avLst>
              <a:gd name="adj1" fmla="val 50000"/>
            </a:avLst>
          </a:prstGeom>
          <a:ln w="19050">
            <a:solidFill>
              <a:schemeClr val="accent5">
                <a:lumMod val="7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8B3E3F-ABD6-4C8F-9DD7-809CF945AEE2}"/>
              </a:ext>
            </a:extLst>
          </p:cNvPr>
          <p:cNvSpPr txBox="1"/>
          <p:nvPr/>
        </p:nvSpPr>
        <p:spPr>
          <a:xfrm>
            <a:off x="0" y="5835639"/>
            <a:ext cx="12192000" cy="892552"/>
          </a:xfrm>
          <a:prstGeom prst="rect">
            <a:avLst/>
          </a:prstGeom>
          <a:noFill/>
        </p:spPr>
        <p:txBody>
          <a:bodyPr wrap="square" rtlCol="0">
            <a:spAutoFit/>
          </a:bodyPr>
          <a:lstStyle/>
          <a:p>
            <a:pPr algn="ctr"/>
            <a:r>
              <a:rPr lang="en-US" sz="2600" b="1" dirty="0"/>
              <a:t>Reach Out and Read is the </a:t>
            </a:r>
            <a:r>
              <a:rPr lang="en-US" sz="2600" b="1" dirty="0">
                <a:solidFill>
                  <a:schemeClr val="accent5">
                    <a:lumMod val="75000"/>
                  </a:schemeClr>
                </a:solidFill>
              </a:rPr>
              <a:t>only </a:t>
            </a:r>
            <a:r>
              <a:rPr lang="en-US" sz="2600" b="1" dirty="0"/>
              <a:t>national early literacy program </a:t>
            </a:r>
            <a:br>
              <a:rPr lang="en-US" sz="2600" b="1" dirty="0"/>
            </a:br>
            <a:r>
              <a:rPr lang="en-US" sz="2600" b="1" dirty="0">
                <a:solidFill>
                  <a:schemeClr val="accent5">
                    <a:lumMod val="75000"/>
                  </a:schemeClr>
                </a:solidFill>
              </a:rPr>
              <a:t>endorsed by the American Academy of Pediatrics.</a:t>
            </a:r>
          </a:p>
        </p:txBody>
      </p:sp>
    </p:spTree>
    <p:extLst>
      <p:ext uri="{BB962C8B-B14F-4D97-AF65-F5344CB8AC3E}">
        <p14:creationId xmlns:p14="http://schemas.microsoft.com/office/powerpoint/2010/main" val="341057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BF93E-31E4-49C8-A183-AE0577462AFA}"/>
              </a:ext>
            </a:extLst>
          </p:cNvPr>
          <p:cNvSpPr txBox="1"/>
          <p:nvPr/>
        </p:nvSpPr>
        <p:spPr>
          <a:xfrm>
            <a:off x="1488831" y="124597"/>
            <a:ext cx="12192000" cy="523220"/>
          </a:xfrm>
          <a:prstGeom prst="rect">
            <a:avLst/>
          </a:prstGeom>
          <a:noFill/>
        </p:spPr>
        <p:txBody>
          <a:bodyPr wrap="square" rtlCol="0">
            <a:spAutoFit/>
          </a:bodyPr>
          <a:lstStyle/>
          <a:p>
            <a:r>
              <a:rPr lang="en-US" sz="2800" b="1" dirty="0">
                <a:solidFill>
                  <a:schemeClr val="bg1"/>
                </a:solidFill>
              </a:rPr>
              <a:t> We Enhance Other Components of Well-Child Checkups</a:t>
            </a:r>
          </a:p>
        </p:txBody>
      </p:sp>
      <p:sp>
        <p:nvSpPr>
          <p:cNvPr id="6" name="TextBox 5">
            <a:extLst>
              <a:ext uri="{FF2B5EF4-FFF2-40B4-BE49-F238E27FC236}">
                <a16:creationId xmlns:a16="http://schemas.microsoft.com/office/drawing/2014/main" id="{D8196C8F-F20F-4125-9F20-1E9861801DC7}"/>
              </a:ext>
            </a:extLst>
          </p:cNvPr>
          <p:cNvSpPr txBox="1"/>
          <p:nvPr/>
        </p:nvSpPr>
        <p:spPr>
          <a:xfrm>
            <a:off x="7355080" y="6550223"/>
            <a:ext cx="4829766" cy="307777"/>
          </a:xfrm>
          <a:prstGeom prst="rect">
            <a:avLst/>
          </a:prstGeom>
          <a:noFill/>
        </p:spPr>
        <p:txBody>
          <a:bodyPr wrap="square">
            <a:spAutoFit/>
          </a:bodyPr>
          <a:lstStyle/>
          <a:p>
            <a:pPr algn="ctr"/>
            <a:r>
              <a:rPr lang="en-US" sz="1400" dirty="0">
                <a:latin typeface="Calibri (Body)"/>
                <a:cs typeface="Arial" panose="020B0604020202020204" pitchFamily="34" charset="0"/>
              </a:rPr>
              <a:t>https://reachoutandread.org/why-we-matter/the-evidence/</a:t>
            </a:r>
            <a:endParaRPr lang="en-US" sz="1400" b="1" dirty="0">
              <a:latin typeface="Calibri (Body)"/>
              <a:cs typeface="Arial" panose="020B0604020202020204" pitchFamily="34" charset="0"/>
            </a:endParaRPr>
          </a:p>
        </p:txBody>
      </p:sp>
      <p:pic>
        <p:nvPicPr>
          <p:cNvPr id="8" name="Graphic 7" descr="Plugged Unplugged with solid fill">
            <a:extLst>
              <a:ext uri="{FF2B5EF4-FFF2-40B4-BE49-F238E27FC236}">
                <a16:creationId xmlns:a16="http://schemas.microsoft.com/office/drawing/2014/main" id="{1741BD25-B4CF-4796-9140-11A8E36AA3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4629" y="3496007"/>
            <a:ext cx="1354807" cy="1354807"/>
          </a:xfrm>
          <a:prstGeom prst="rect">
            <a:avLst/>
          </a:prstGeom>
        </p:spPr>
      </p:pic>
      <p:sp>
        <p:nvSpPr>
          <p:cNvPr id="12" name="TextBox 11">
            <a:extLst>
              <a:ext uri="{FF2B5EF4-FFF2-40B4-BE49-F238E27FC236}">
                <a16:creationId xmlns:a16="http://schemas.microsoft.com/office/drawing/2014/main" id="{DCCFC56E-3758-453D-9793-CCB4C53E3395}"/>
              </a:ext>
            </a:extLst>
          </p:cNvPr>
          <p:cNvSpPr txBox="1"/>
          <p:nvPr/>
        </p:nvSpPr>
        <p:spPr>
          <a:xfrm>
            <a:off x="63441" y="3843648"/>
            <a:ext cx="2919028" cy="1477328"/>
          </a:xfrm>
          <a:prstGeom prst="rect">
            <a:avLst/>
          </a:prstGeom>
          <a:noFill/>
        </p:spPr>
        <p:txBody>
          <a:bodyPr wrap="square" rtlCol="0">
            <a:spAutoFit/>
          </a:bodyPr>
          <a:lstStyle/>
          <a:p>
            <a:pPr algn="ctr"/>
            <a:r>
              <a:rPr lang="en-US" sz="2400" dirty="0"/>
              <a:t>Increased </a:t>
            </a:r>
            <a:br>
              <a:rPr lang="en-US" sz="2400" dirty="0"/>
            </a:br>
            <a:r>
              <a:rPr lang="en-US" sz="2400" b="1" dirty="0">
                <a:solidFill>
                  <a:schemeClr val="accent5">
                    <a:lumMod val="75000"/>
                  </a:schemeClr>
                </a:solidFill>
              </a:rPr>
              <a:t>well-child </a:t>
            </a:r>
            <a:br>
              <a:rPr lang="en-US" sz="2400" b="1" dirty="0">
                <a:solidFill>
                  <a:schemeClr val="accent5">
                    <a:lumMod val="75000"/>
                  </a:schemeClr>
                </a:solidFill>
              </a:rPr>
            </a:br>
            <a:r>
              <a:rPr lang="en-US" sz="2400" b="1" dirty="0">
                <a:solidFill>
                  <a:schemeClr val="accent5">
                    <a:lumMod val="75000"/>
                  </a:schemeClr>
                </a:solidFill>
              </a:rPr>
              <a:t>checkup attendance </a:t>
            </a:r>
          </a:p>
          <a:p>
            <a:endParaRPr lang="en-US" dirty="0"/>
          </a:p>
        </p:txBody>
      </p:sp>
      <p:sp>
        <p:nvSpPr>
          <p:cNvPr id="13" name="TextBox 12">
            <a:extLst>
              <a:ext uri="{FF2B5EF4-FFF2-40B4-BE49-F238E27FC236}">
                <a16:creationId xmlns:a16="http://schemas.microsoft.com/office/drawing/2014/main" id="{2242F520-BA80-4C02-B538-B841B507CCEE}"/>
              </a:ext>
            </a:extLst>
          </p:cNvPr>
          <p:cNvSpPr txBox="1"/>
          <p:nvPr/>
        </p:nvSpPr>
        <p:spPr>
          <a:xfrm>
            <a:off x="3531858" y="2481762"/>
            <a:ext cx="2161584" cy="1443472"/>
          </a:xfrm>
          <a:prstGeom prst="rect">
            <a:avLst/>
          </a:prstGeom>
          <a:noFill/>
        </p:spPr>
        <p:txBody>
          <a:bodyPr wrap="square" rtlCol="0">
            <a:spAutoFit/>
          </a:bodyPr>
          <a:lstStyle/>
          <a:p>
            <a:pPr marL="57150" algn="ctr" defTabSz="914400">
              <a:lnSpc>
                <a:spcPct val="90000"/>
              </a:lnSpc>
              <a:spcAft>
                <a:spcPts val="600"/>
              </a:spcAft>
            </a:pPr>
            <a:r>
              <a:rPr lang="en-US" sz="2400" dirty="0"/>
              <a:t>Increased </a:t>
            </a:r>
            <a:r>
              <a:rPr lang="en-US" sz="2400" b="1" dirty="0">
                <a:solidFill>
                  <a:schemeClr val="accent5">
                    <a:lumMod val="75000"/>
                  </a:schemeClr>
                </a:solidFill>
              </a:rPr>
              <a:t>developmental screenings</a:t>
            </a:r>
          </a:p>
          <a:p>
            <a:endParaRPr lang="en-US" dirty="0"/>
          </a:p>
        </p:txBody>
      </p:sp>
      <p:sp>
        <p:nvSpPr>
          <p:cNvPr id="15" name="TextBox 14">
            <a:extLst>
              <a:ext uri="{FF2B5EF4-FFF2-40B4-BE49-F238E27FC236}">
                <a16:creationId xmlns:a16="http://schemas.microsoft.com/office/drawing/2014/main" id="{92D97C6E-95C1-4CB7-BF6E-2FF8FC39784C}"/>
              </a:ext>
            </a:extLst>
          </p:cNvPr>
          <p:cNvSpPr txBox="1"/>
          <p:nvPr/>
        </p:nvSpPr>
        <p:spPr>
          <a:xfrm>
            <a:off x="3236692" y="4760642"/>
            <a:ext cx="2859308" cy="1421928"/>
          </a:xfrm>
          <a:prstGeom prst="rect">
            <a:avLst/>
          </a:prstGeom>
          <a:noFill/>
        </p:spPr>
        <p:txBody>
          <a:bodyPr wrap="square" rtlCol="0">
            <a:spAutoFit/>
          </a:bodyPr>
          <a:lstStyle/>
          <a:p>
            <a:pPr marL="57150" algn="ctr" defTabSz="914400">
              <a:lnSpc>
                <a:spcPct val="90000"/>
              </a:lnSpc>
              <a:spcAft>
                <a:spcPts val="600"/>
              </a:spcAft>
            </a:pPr>
            <a:r>
              <a:rPr lang="en-US" sz="2400" dirty="0"/>
              <a:t>Increased </a:t>
            </a:r>
            <a:br>
              <a:rPr lang="en-US" sz="2400" dirty="0"/>
            </a:br>
            <a:r>
              <a:rPr lang="en-US" sz="2400" b="1" dirty="0">
                <a:solidFill>
                  <a:schemeClr val="accent5">
                    <a:lumMod val="75000"/>
                  </a:schemeClr>
                </a:solidFill>
              </a:rPr>
              <a:t>referrals to resources for families</a:t>
            </a:r>
          </a:p>
        </p:txBody>
      </p:sp>
      <p:pic>
        <p:nvPicPr>
          <p:cNvPr id="3" name="Graphic 2" descr="Home1 with solid fill">
            <a:extLst>
              <a:ext uri="{FF2B5EF4-FFF2-40B4-BE49-F238E27FC236}">
                <a16:creationId xmlns:a16="http://schemas.microsoft.com/office/drawing/2014/main" id="{A2EDC094-F961-452C-A523-77E87374F6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0021" y="2427721"/>
            <a:ext cx="1547944" cy="1547944"/>
          </a:xfrm>
          <a:prstGeom prst="rect">
            <a:avLst/>
          </a:prstGeom>
        </p:spPr>
      </p:pic>
      <p:sp>
        <p:nvSpPr>
          <p:cNvPr id="17" name="TextBox 16">
            <a:extLst>
              <a:ext uri="{FF2B5EF4-FFF2-40B4-BE49-F238E27FC236}">
                <a16:creationId xmlns:a16="http://schemas.microsoft.com/office/drawing/2014/main" id="{7042D7EA-633D-4F19-BFFE-598CBB21A3CD}"/>
              </a:ext>
            </a:extLst>
          </p:cNvPr>
          <p:cNvSpPr txBox="1"/>
          <p:nvPr/>
        </p:nvSpPr>
        <p:spPr>
          <a:xfrm>
            <a:off x="6349227" y="3905590"/>
            <a:ext cx="3052587" cy="1089529"/>
          </a:xfrm>
          <a:prstGeom prst="rect">
            <a:avLst/>
          </a:prstGeom>
          <a:noFill/>
        </p:spPr>
        <p:txBody>
          <a:bodyPr wrap="square" rtlCol="0">
            <a:spAutoFit/>
          </a:bodyPr>
          <a:lstStyle/>
          <a:p>
            <a:pPr marL="57150" algn="ctr" defTabSz="914400">
              <a:lnSpc>
                <a:spcPct val="90000"/>
              </a:lnSpc>
              <a:spcAft>
                <a:spcPts val="600"/>
              </a:spcAft>
            </a:pPr>
            <a:r>
              <a:rPr lang="en-US" sz="2400" dirty="0"/>
              <a:t>Improved </a:t>
            </a:r>
            <a:br>
              <a:rPr lang="en-US" sz="2400" dirty="0"/>
            </a:br>
            <a:r>
              <a:rPr lang="en-US" sz="2400" b="1" dirty="0">
                <a:solidFill>
                  <a:schemeClr val="accent5">
                    <a:lumMod val="75000"/>
                  </a:schemeClr>
                </a:solidFill>
              </a:rPr>
              <a:t>patient-clinician relationships</a:t>
            </a:r>
          </a:p>
        </p:txBody>
      </p:sp>
      <p:pic>
        <p:nvPicPr>
          <p:cNvPr id="23" name="Graphic 22" descr="Merger with solid fill">
            <a:extLst>
              <a:ext uri="{FF2B5EF4-FFF2-40B4-BE49-F238E27FC236}">
                <a16:creationId xmlns:a16="http://schemas.microsoft.com/office/drawing/2014/main" id="{497F6CF1-6730-428E-9F6B-F293E2D71F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34228" y="2946973"/>
            <a:ext cx="1226438" cy="1226438"/>
          </a:xfrm>
          <a:prstGeom prst="rect">
            <a:avLst/>
          </a:prstGeom>
        </p:spPr>
      </p:pic>
      <p:pic>
        <p:nvPicPr>
          <p:cNvPr id="25" name="Graphic 24" descr="Clipboard with solid fill">
            <a:extLst>
              <a:ext uri="{FF2B5EF4-FFF2-40B4-BE49-F238E27FC236}">
                <a16:creationId xmlns:a16="http://schemas.microsoft.com/office/drawing/2014/main" id="{9498B7BA-1DFD-43AF-8E3E-4545292605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54030" y="1164534"/>
            <a:ext cx="1354808" cy="1354808"/>
          </a:xfrm>
          <a:prstGeom prst="rect">
            <a:avLst/>
          </a:prstGeom>
        </p:spPr>
      </p:pic>
      <p:pic>
        <p:nvPicPr>
          <p:cNvPr id="26" name="Graphic 25" descr="Merger with solid fill">
            <a:extLst>
              <a:ext uri="{FF2B5EF4-FFF2-40B4-BE49-F238E27FC236}">
                <a16:creationId xmlns:a16="http://schemas.microsoft.com/office/drawing/2014/main" id="{4CC7DB03-0145-4B56-BDC4-03EDEFED85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8499" y="2905153"/>
            <a:ext cx="1226438" cy="1226438"/>
          </a:xfrm>
          <a:prstGeom prst="rect">
            <a:avLst/>
          </a:prstGeom>
        </p:spPr>
      </p:pic>
      <p:pic>
        <p:nvPicPr>
          <p:cNvPr id="35" name="Graphic 34" descr="Arrow circle with solid fill">
            <a:extLst>
              <a:ext uri="{FF2B5EF4-FFF2-40B4-BE49-F238E27FC236}">
                <a16:creationId xmlns:a16="http://schemas.microsoft.com/office/drawing/2014/main" id="{2788649A-6AE6-4886-B37E-32340C86EB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67944" y="2383460"/>
            <a:ext cx="1763091" cy="1763091"/>
          </a:xfrm>
          <a:prstGeom prst="rect">
            <a:avLst/>
          </a:prstGeom>
        </p:spPr>
      </p:pic>
      <p:pic>
        <p:nvPicPr>
          <p:cNvPr id="36" name="Graphic 35" descr="Merger with solid fill">
            <a:extLst>
              <a:ext uri="{FF2B5EF4-FFF2-40B4-BE49-F238E27FC236}">
                <a16:creationId xmlns:a16="http://schemas.microsoft.com/office/drawing/2014/main" id="{7372272C-DB32-40CF-92F3-67D53EA6BE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9518" y="2913617"/>
            <a:ext cx="1226438" cy="1226438"/>
          </a:xfrm>
          <a:prstGeom prst="rect">
            <a:avLst/>
          </a:prstGeom>
        </p:spPr>
      </p:pic>
      <p:sp>
        <p:nvSpPr>
          <p:cNvPr id="19" name="TextBox 18">
            <a:extLst>
              <a:ext uri="{FF2B5EF4-FFF2-40B4-BE49-F238E27FC236}">
                <a16:creationId xmlns:a16="http://schemas.microsoft.com/office/drawing/2014/main" id="{58989571-3E82-4CE1-9261-7B5486427622}"/>
              </a:ext>
            </a:extLst>
          </p:cNvPr>
          <p:cNvSpPr txBox="1"/>
          <p:nvPr/>
        </p:nvSpPr>
        <p:spPr>
          <a:xfrm>
            <a:off x="9397606" y="3850189"/>
            <a:ext cx="2919028" cy="1200329"/>
          </a:xfrm>
          <a:prstGeom prst="rect">
            <a:avLst/>
          </a:prstGeom>
          <a:noFill/>
        </p:spPr>
        <p:txBody>
          <a:bodyPr wrap="square" rtlCol="0">
            <a:spAutoFit/>
          </a:bodyPr>
          <a:lstStyle/>
          <a:p>
            <a:pPr algn="ctr"/>
            <a:r>
              <a:rPr lang="en-US" sz="2400" dirty="0"/>
              <a:t>Increased </a:t>
            </a:r>
            <a:br>
              <a:rPr lang="en-US" sz="2400" dirty="0"/>
            </a:br>
            <a:r>
              <a:rPr lang="en-US" sz="2400" b="1" dirty="0">
                <a:solidFill>
                  <a:schemeClr val="accent5">
                    <a:lumMod val="75000"/>
                  </a:schemeClr>
                </a:solidFill>
              </a:rPr>
              <a:t>well-child </a:t>
            </a:r>
            <a:br>
              <a:rPr lang="en-US" sz="2400" b="1" dirty="0">
                <a:solidFill>
                  <a:schemeClr val="accent5">
                    <a:lumMod val="75000"/>
                  </a:schemeClr>
                </a:solidFill>
              </a:rPr>
            </a:br>
            <a:r>
              <a:rPr lang="en-US" sz="2400" b="1" dirty="0">
                <a:solidFill>
                  <a:schemeClr val="accent5">
                    <a:lumMod val="75000"/>
                  </a:schemeClr>
                </a:solidFill>
              </a:rPr>
              <a:t>checkup compliance </a:t>
            </a:r>
          </a:p>
        </p:txBody>
      </p:sp>
      <p:pic>
        <p:nvPicPr>
          <p:cNvPr id="24" name="Graphic 23" descr="Stethoscope with solid fill">
            <a:extLst>
              <a:ext uri="{FF2B5EF4-FFF2-40B4-BE49-F238E27FC236}">
                <a16:creationId xmlns:a16="http://schemas.microsoft.com/office/drawing/2014/main" id="{A8C836E4-9B54-4C3A-A262-EACFAC7E4D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3938" y="2679152"/>
            <a:ext cx="1226438" cy="1226438"/>
          </a:xfrm>
          <a:prstGeom prst="rect">
            <a:avLst/>
          </a:prstGeom>
        </p:spPr>
      </p:pic>
    </p:spTree>
    <p:extLst>
      <p:ext uri="{BB962C8B-B14F-4D97-AF65-F5344CB8AC3E}">
        <p14:creationId xmlns:p14="http://schemas.microsoft.com/office/powerpoint/2010/main" val="48439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54C6D-BC0F-48EE-B6A1-4D0B2ECD533A}"/>
              </a:ext>
            </a:extLst>
          </p:cNvPr>
          <p:cNvPicPr>
            <a:picLocks noChangeAspect="1"/>
          </p:cNvPicPr>
          <p:nvPr/>
        </p:nvPicPr>
        <p:blipFill rotWithShape="1">
          <a:blip r:embed="rId3">
            <a:extLst>
              <a:ext uri="{28A0092B-C50C-407E-A947-70E740481C1C}">
                <a14:useLocalDpi xmlns:a14="http://schemas.microsoft.com/office/drawing/2010/main" val="0"/>
              </a:ext>
            </a:extLst>
          </a:blip>
          <a:srcRect l="7193" t="1741" r="10276"/>
          <a:stretch/>
        </p:blipFill>
        <p:spPr>
          <a:xfrm>
            <a:off x="-22413" y="731520"/>
            <a:ext cx="6118414" cy="613421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4BBF93E-31E4-49C8-A183-AE0577462AFA}"/>
              </a:ext>
            </a:extLst>
          </p:cNvPr>
          <p:cNvSpPr txBox="1"/>
          <p:nvPr/>
        </p:nvSpPr>
        <p:spPr>
          <a:xfrm>
            <a:off x="1488831" y="124597"/>
            <a:ext cx="10550769" cy="523220"/>
          </a:xfrm>
          <a:prstGeom prst="rect">
            <a:avLst/>
          </a:prstGeom>
          <a:noFill/>
        </p:spPr>
        <p:txBody>
          <a:bodyPr wrap="square" rtlCol="0">
            <a:spAutoFit/>
          </a:bodyPr>
          <a:lstStyle/>
          <a:p>
            <a:r>
              <a:rPr lang="en-US" sz="2800" b="1" dirty="0">
                <a:solidFill>
                  <a:schemeClr val="bg1"/>
                </a:solidFill>
              </a:rPr>
              <a:t>We Contribute to Stronger Primary Care</a:t>
            </a:r>
          </a:p>
        </p:txBody>
      </p:sp>
      <p:sp>
        <p:nvSpPr>
          <p:cNvPr id="7" name="Content Placeholder 2">
            <a:extLst>
              <a:ext uri="{FF2B5EF4-FFF2-40B4-BE49-F238E27FC236}">
                <a16:creationId xmlns:a16="http://schemas.microsoft.com/office/drawing/2014/main" id="{A7EE61C0-820D-4A2F-A7E4-82109CE362B5}"/>
              </a:ext>
            </a:extLst>
          </p:cNvPr>
          <p:cNvSpPr>
            <a:spLocks noGrp="1"/>
          </p:cNvSpPr>
          <p:nvPr>
            <p:ph idx="1"/>
          </p:nvPr>
        </p:nvSpPr>
        <p:spPr>
          <a:xfrm>
            <a:off x="6324600" y="990600"/>
            <a:ext cx="5715000" cy="5486400"/>
          </a:xfrm>
        </p:spPr>
        <p:txBody>
          <a:bodyPr anchor="t">
            <a:normAutofit fontScale="25000" lnSpcReduction="20000"/>
          </a:bodyPr>
          <a:lstStyle/>
          <a:p>
            <a:pPr marL="0" indent="0">
              <a:lnSpc>
                <a:spcPct val="120000"/>
              </a:lnSpc>
              <a:spcBef>
                <a:spcPts val="0"/>
              </a:spcBef>
              <a:spcAft>
                <a:spcPts val="500"/>
              </a:spcAft>
              <a:buNone/>
            </a:pPr>
            <a:r>
              <a:rPr lang="en-US" sz="10400" dirty="0"/>
              <a:t>When delivered with fidelity, Reach Out and Read improves</a:t>
            </a:r>
            <a:r>
              <a:rPr lang="en-US" sz="10400" b="1" dirty="0">
                <a:solidFill>
                  <a:schemeClr val="accent5">
                    <a:lumMod val="75000"/>
                  </a:schemeClr>
                </a:solidFill>
              </a:rPr>
              <a:t> provider satisfaction </a:t>
            </a:r>
            <a:r>
              <a:rPr lang="en-US" sz="10400" dirty="0"/>
              <a:t>and</a:t>
            </a:r>
            <a:r>
              <a:rPr lang="en-US" sz="10400" b="1" dirty="0">
                <a:solidFill>
                  <a:schemeClr val="accent5">
                    <a:lumMod val="75000"/>
                  </a:schemeClr>
                </a:solidFill>
              </a:rPr>
              <a:t> </a:t>
            </a:r>
            <a:r>
              <a:rPr lang="en-US" sz="10400" dirty="0"/>
              <a:t>enhances</a:t>
            </a:r>
            <a:r>
              <a:rPr lang="en-US" sz="10400" b="1" dirty="0">
                <a:solidFill>
                  <a:schemeClr val="accent5">
                    <a:lumMod val="75000"/>
                  </a:schemeClr>
                </a:solidFill>
              </a:rPr>
              <a:t> patient-provider relationships: </a:t>
            </a:r>
          </a:p>
          <a:p>
            <a:pPr>
              <a:lnSpc>
                <a:spcPct val="120000"/>
              </a:lnSpc>
              <a:spcBef>
                <a:spcPts val="0"/>
              </a:spcBef>
              <a:spcAft>
                <a:spcPts val="500"/>
              </a:spcAft>
            </a:pPr>
            <a:r>
              <a:rPr lang="en-US" sz="10400" dirty="0"/>
              <a:t>Parents are more likely to rate their pediatrician as helpful.</a:t>
            </a:r>
          </a:p>
          <a:p>
            <a:pPr>
              <a:lnSpc>
                <a:spcPct val="120000"/>
              </a:lnSpc>
              <a:spcBef>
                <a:spcPts val="0"/>
              </a:spcBef>
              <a:spcAft>
                <a:spcPts val="500"/>
              </a:spcAft>
            </a:pPr>
            <a:r>
              <a:rPr lang="en-US" sz="10400" dirty="0"/>
              <a:t>Staff at successful sites express heightened commitments to their community and show higher levels of teamwork. </a:t>
            </a:r>
          </a:p>
          <a:p>
            <a:pPr>
              <a:lnSpc>
                <a:spcPct val="120000"/>
              </a:lnSpc>
              <a:spcBef>
                <a:spcPts val="0"/>
              </a:spcBef>
              <a:spcAft>
                <a:spcPts val="500"/>
              </a:spcAft>
            </a:pPr>
            <a:r>
              <a:rPr lang="en-US" sz="10400" dirty="0"/>
              <a:t>Pediatricians experience less stress and burnout.</a:t>
            </a:r>
          </a:p>
          <a:p>
            <a:pPr marL="182880" indent="-182880">
              <a:spcBef>
                <a:spcPts val="0"/>
              </a:spcBef>
              <a:spcAft>
                <a:spcPts val="500"/>
              </a:spcAft>
            </a:pPr>
            <a:endParaRPr lang="en-US" sz="2200" dirty="0"/>
          </a:p>
        </p:txBody>
      </p:sp>
      <p:sp>
        <p:nvSpPr>
          <p:cNvPr id="6" name="TextBox 5">
            <a:extLst>
              <a:ext uri="{FF2B5EF4-FFF2-40B4-BE49-F238E27FC236}">
                <a16:creationId xmlns:a16="http://schemas.microsoft.com/office/drawing/2014/main" id="{661BCC3C-5FC2-4F1C-A4F2-1A6D9694C2A0}"/>
              </a:ext>
            </a:extLst>
          </p:cNvPr>
          <p:cNvSpPr txBox="1"/>
          <p:nvPr/>
        </p:nvSpPr>
        <p:spPr>
          <a:xfrm>
            <a:off x="7355080" y="6550223"/>
            <a:ext cx="4829766" cy="307777"/>
          </a:xfrm>
          <a:prstGeom prst="rect">
            <a:avLst/>
          </a:prstGeom>
          <a:noFill/>
        </p:spPr>
        <p:txBody>
          <a:bodyPr wrap="square">
            <a:spAutoFit/>
          </a:bodyPr>
          <a:lstStyle/>
          <a:p>
            <a:pPr algn="ctr"/>
            <a:r>
              <a:rPr lang="en-US" sz="1400" dirty="0">
                <a:latin typeface="Calibri (Body)"/>
                <a:cs typeface="Arial" panose="020B0604020202020204" pitchFamily="34" charset="0"/>
              </a:rPr>
              <a:t>https://reachoutandread.org/why-we-matter/the-evidence/</a:t>
            </a:r>
            <a:endParaRPr lang="en-US" sz="1400" b="1" dirty="0">
              <a:latin typeface="Calibri (Body)"/>
              <a:cs typeface="Arial" panose="020B0604020202020204" pitchFamily="34" charset="0"/>
            </a:endParaRPr>
          </a:p>
        </p:txBody>
      </p:sp>
    </p:spTree>
    <p:extLst>
      <p:ext uri="{BB962C8B-B14F-4D97-AF65-F5344CB8AC3E}">
        <p14:creationId xmlns:p14="http://schemas.microsoft.com/office/powerpoint/2010/main" val="52970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54C6D-BC0F-48EE-B6A1-4D0B2ECD533A}"/>
              </a:ext>
            </a:extLst>
          </p:cNvPr>
          <p:cNvPicPr>
            <a:picLocks noChangeAspect="1"/>
          </p:cNvPicPr>
          <p:nvPr/>
        </p:nvPicPr>
        <p:blipFill rotWithShape="1">
          <a:blip r:embed="rId3">
            <a:extLst>
              <a:ext uri="{28A0092B-C50C-407E-A947-70E740481C1C}">
                <a14:useLocalDpi xmlns:a14="http://schemas.microsoft.com/office/drawing/2010/main" val="0"/>
              </a:ext>
            </a:extLst>
          </a:blip>
          <a:srcRect l="11798" r="25917"/>
          <a:stretch/>
        </p:blipFill>
        <p:spPr>
          <a:xfrm>
            <a:off x="6457409" y="731520"/>
            <a:ext cx="5734591" cy="6126480"/>
          </a:xfrm>
          <a:prstGeom prst="rect">
            <a:avLst/>
          </a:prstGeom>
        </p:spPr>
      </p:pic>
      <p:sp>
        <p:nvSpPr>
          <p:cNvPr id="4" name="TextBox 3">
            <a:extLst>
              <a:ext uri="{FF2B5EF4-FFF2-40B4-BE49-F238E27FC236}">
                <a16:creationId xmlns:a16="http://schemas.microsoft.com/office/drawing/2014/main" id="{44BBF93E-31E4-49C8-A183-AE0577462AFA}"/>
              </a:ext>
            </a:extLst>
          </p:cNvPr>
          <p:cNvSpPr txBox="1"/>
          <p:nvPr/>
        </p:nvSpPr>
        <p:spPr>
          <a:xfrm>
            <a:off x="1488831" y="124597"/>
            <a:ext cx="12192000" cy="523220"/>
          </a:xfrm>
          <a:prstGeom prst="rect">
            <a:avLst/>
          </a:prstGeom>
          <a:noFill/>
        </p:spPr>
        <p:txBody>
          <a:bodyPr wrap="square" rtlCol="0">
            <a:spAutoFit/>
          </a:bodyPr>
          <a:lstStyle/>
          <a:p>
            <a:r>
              <a:rPr lang="en-US" sz="2800" b="1" dirty="0">
                <a:solidFill>
                  <a:schemeClr val="bg1"/>
                </a:solidFill>
              </a:rPr>
              <a:t> We’re Committed to Serving the Backgrounds of All Families</a:t>
            </a:r>
          </a:p>
        </p:txBody>
      </p:sp>
      <p:sp>
        <p:nvSpPr>
          <p:cNvPr id="7" name="Content Placeholder 2">
            <a:extLst>
              <a:ext uri="{FF2B5EF4-FFF2-40B4-BE49-F238E27FC236}">
                <a16:creationId xmlns:a16="http://schemas.microsoft.com/office/drawing/2014/main" id="{A7EE61C0-820D-4A2F-A7E4-82109CE362B5}"/>
              </a:ext>
            </a:extLst>
          </p:cNvPr>
          <p:cNvSpPr>
            <a:spLocks noGrp="1"/>
          </p:cNvSpPr>
          <p:nvPr>
            <p:ph idx="1"/>
          </p:nvPr>
        </p:nvSpPr>
        <p:spPr>
          <a:xfrm>
            <a:off x="381000" y="990600"/>
            <a:ext cx="5715000" cy="5334000"/>
          </a:xfrm>
        </p:spPr>
        <p:txBody>
          <a:bodyPr anchor="t">
            <a:normAutofit fontScale="25000" lnSpcReduction="20000"/>
          </a:bodyPr>
          <a:lstStyle/>
          <a:p>
            <a:pPr marL="0" indent="0">
              <a:lnSpc>
                <a:spcPct val="120000"/>
              </a:lnSpc>
              <a:spcBef>
                <a:spcPts val="0"/>
              </a:spcBef>
              <a:spcAft>
                <a:spcPts val="500"/>
              </a:spcAft>
              <a:buNone/>
            </a:pPr>
            <a:r>
              <a:rPr lang="en-US" sz="9600" dirty="0">
                <a:latin typeface="Calibri (Body)"/>
              </a:rPr>
              <a:t>We’re increasing access to inclusive books for young people of all races and backgrounds. We promote:</a:t>
            </a:r>
          </a:p>
          <a:p>
            <a:pPr>
              <a:lnSpc>
                <a:spcPct val="120000"/>
              </a:lnSpc>
              <a:spcBef>
                <a:spcPts val="0"/>
              </a:spcBef>
              <a:spcAft>
                <a:spcPts val="500"/>
              </a:spcAft>
            </a:pPr>
            <a:endParaRPr lang="en-US" sz="9600" dirty="0">
              <a:latin typeface="Calibri (Body)"/>
            </a:endParaRPr>
          </a:p>
          <a:p>
            <a:pPr>
              <a:lnSpc>
                <a:spcPct val="120000"/>
              </a:lnSpc>
              <a:spcBef>
                <a:spcPts val="0"/>
              </a:spcBef>
              <a:spcAft>
                <a:spcPts val="500"/>
              </a:spcAft>
            </a:pPr>
            <a:r>
              <a:rPr lang="en-US" sz="9600" dirty="0">
                <a:latin typeface="Calibri (Body)"/>
              </a:rPr>
              <a:t>Bilingual books in </a:t>
            </a:r>
            <a:r>
              <a:rPr lang="en-US" sz="9600" b="1" dirty="0">
                <a:solidFill>
                  <a:schemeClr val="accent5">
                    <a:lumMod val="50000"/>
                  </a:schemeClr>
                </a:solidFill>
                <a:latin typeface="Calibri (Body)"/>
              </a:rPr>
              <a:t>26 languages</a:t>
            </a:r>
            <a:r>
              <a:rPr lang="en-US" sz="9600" dirty="0">
                <a:latin typeface="Calibri (Body)"/>
              </a:rPr>
              <a:t>;</a:t>
            </a:r>
          </a:p>
          <a:p>
            <a:pPr>
              <a:lnSpc>
                <a:spcPct val="120000"/>
              </a:lnSpc>
              <a:spcBef>
                <a:spcPts val="0"/>
              </a:spcBef>
              <a:spcAft>
                <a:spcPts val="500"/>
              </a:spcAft>
            </a:pPr>
            <a:r>
              <a:rPr lang="en-US" sz="9600" dirty="0">
                <a:latin typeface="Calibri (Body)"/>
              </a:rPr>
              <a:t>Stories, images, and characters that accurately </a:t>
            </a:r>
            <a:r>
              <a:rPr lang="en-US" sz="9600" b="1" dirty="0">
                <a:solidFill>
                  <a:schemeClr val="accent5">
                    <a:lumMod val="50000"/>
                  </a:schemeClr>
                </a:solidFill>
                <a:latin typeface="Calibri (Body)"/>
              </a:rPr>
              <a:t>reflect and affirm a diverse range of identities</a:t>
            </a:r>
            <a:r>
              <a:rPr lang="en-US" sz="9600" dirty="0">
                <a:latin typeface="Calibri (Body)"/>
              </a:rPr>
              <a:t>, allowing children to see themselves and their world;</a:t>
            </a:r>
          </a:p>
          <a:p>
            <a:pPr marL="0" indent="0">
              <a:lnSpc>
                <a:spcPct val="120000"/>
              </a:lnSpc>
              <a:spcBef>
                <a:spcPts val="0"/>
              </a:spcBef>
              <a:spcAft>
                <a:spcPts val="500"/>
              </a:spcAft>
              <a:buNone/>
            </a:pPr>
            <a:br>
              <a:rPr lang="en-US" sz="9600" dirty="0">
                <a:latin typeface="Calibri (Body)"/>
              </a:rPr>
            </a:br>
            <a:r>
              <a:rPr lang="en-US" sz="9600" dirty="0">
                <a:latin typeface="Calibri (Body)"/>
              </a:rPr>
              <a:t>Our books reflect the diversity of children in our communities so that we can help to </a:t>
            </a:r>
            <a:r>
              <a:rPr lang="en-US" sz="9600" b="1" dirty="0">
                <a:solidFill>
                  <a:schemeClr val="accent5">
                    <a:lumMod val="50000"/>
                  </a:schemeClr>
                </a:solidFill>
                <a:latin typeface="Calibri (Body)"/>
              </a:rPr>
              <a:t>reduce the damaging impacts of racism on public health.</a:t>
            </a:r>
            <a:endParaRPr lang="en-US" sz="9600" b="1" dirty="0">
              <a:solidFill>
                <a:schemeClr val="accent5">
                  <a:lumMod val="50000"/>
                </a:schemeClr>
              </a:solidFill>
            </a:endParaRPr>
          </a:p>
          <a:p>
            <a:pPr marL="0" indent="0">
              <a:spcBef>
                <a:spcPts val="0"/>
              </a:spcBef>
              <a:spcAft>
                <a:spcPts val="500"/>
              </a:spcAft>
              <a:buNone/>
            </a:pPr>
            <a:endParaRPr lang="en-US" sz="8800" b="1" dirty="0"/>
          </a:p>
          <a:p>
            <a:pPr marL="0" indent="0">
              <a:spcBef>
                <a:spcPts val="0"/>
              </a:spcBef>
              <a:spcAft>
                <a:spcPts val="500"/>
              </a:spcAft>
              <a:buNone/>
            </a:pPr>
            <a:endParaRPr lang="en-US" sz="8800" b="1" dirty="0"/>
          </a:p>
          <a:p>
            <a:pPr marL="182880" indent="-182880">
              <a:spcBef>
                <a:spcPts val="0"/>
              </a:spcBef>
              <a:spcAft>
                <a:spcPts val="500"/>
              </a:spcAft>
            </a:pPr>
            <a:endParaRPr lang="en-US" sz="2200" dirty="0"/>
          </a:p>
        </p:txBody>
      </p:sp>
    </p:spTree>
    <p:extLst>
      <p:ext uri="{BB962C8B-B14F-4D97-AF65-F5344CB8AC3E}">
        <p14:creationId xmlns:p14="http://schemas.microsoft.com/office/powerpoint/2010/main" val="187868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BF93E-31E4-49C8-A183-AE0577462AFA}"/>
              </a:ext>
            </a:extLst>
          </p:cNvPr>
          <p:cNvSpPr txBox="1"/>
          <p:nvPr/>
        </p:nvSpPr>
        <p:spPr>
          <a:xfrm>
            <a:off x="1488831" y="124597"/>
            <a:ext cx="12192000" cy="523220"/>
          </a:xfrm>
          <a:prstGeom prst="rect">
            <a:avLst/>
          </a:prstGeom>
          <a:noFill/>
        </p:spPr>
        <p:txBody>
          <a:bodyPr wrap="square" rtlCol="0">
            <a:spAutoFit/>
          </a:bodyPr>
          <a:lstStyle/>
          <a:p>
            <a:r>
              <a:rPr lang="en-US" sz="2800" b="1" dirty="0">
                <a:solidFill>
                  <a:schemeClr val="bg1"/>
                </a:solidFill>
              </a:rPr>
              <a:t>Reach Out and Read-Alabama</a:t>
            </a:r>
          </a:p>
        </p:txBody>
      </p:sp>
      <p:pic>
        <p:nvPicPr>
          <p:cNvPr id="5" name="Graphic 4" descr="Baby with solid fill">
            <a:extLst>
              <a:ext uri="{FF2B5EF4-FFF2-40B4-BE49-F238E27FC236}">
                <a16:creationId xmlns:a16="http://schemas.microsoft.com/office/drawing/2014/main" id="{48345DF7-D7CA-4796-89A0-260D02ED9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647" y="1135435"/>
            <a:ext cx="1522134" cy="1522134"/>
          </a:xfrm>
          <a:prstGeom prst="rect">
            <a:avLst/>
          </a:prstGeom>
        </p:spPr>
      </p:pic>
      <p:sp>
        <p:nvSpPr>
          <p:cNvPr id="28" name="TextBox 27">
            <a:extLst>
              <a:ext uri="{FF2B5EF4-FFF2-40B4-BE49-F238E27FC236}">
                <a16:creationId xmlns:a16="http://schemas.microsoft.com/office/drawing/2014/main" id="{9E3C04B0-8F1F-4E5E-AA93-2F663BB2A21C}"/>
              </a:ext>
            </a:extLst>
          </p:cNvPr>
          <p:cNvSpPr txBox="1"/>
          <p:nvPr/>
        </p:nvSpPr>
        <p:spPr>
          <a:xfrm>
            <a:off x="875214" y="2690802"/>
            <a:ext cx="4953000" cy="492443"/>
          </a:xfrm>
          <a:prstGeom prst="rect">
            <a:avLst/>
          </a:prstGeom>
          <a:noFill/>
        </p:spPr>
        <p:txBody>
          <a:bodyPr wrap="square" rtlCol="0">
            <a:spAutoFit/>
          </a:bodyPr>
          <a:lstStyle/>
          <a:p>
            <a:pPr algn="ctr"/>
            <a:r>
              <a:rPr lang="en-US" sz="2600" b="1" dirty="0">
                <a:solidFill>
                  <a:schemeClr val="accent5">
                    <a:lumMod val="75000"/>
                  </a:schemeClr>
                </a:solidFill>
              </a:rPr>
              <a:t>Over 60,000 children </a:t>
            </a:r>
            <a:r>
              <a:rPr lang="en-US" sz="2600" dirty="0"/>
              <a:t>served</a:t>
            </a:r>
          </a:p>
        </p:txBody>
      </p:sp>
      <p:pic>
        <p:nvPicPr>
          <p:cNvPr id="29" name="Graphic 28" descr="Connections with solid fill">
            <a:extLst>
              <a:ext uri="{FF2B5EF4-FFF2-40B4-BE49-F238E27FC236}">
                <a16:creationId xmlns:a16="http://schemas.microsoft.com/office/drawing/2014/main" id="{D334851C-239B-40C8-9A54-C0BD064EBB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61033" y="3720922"/>
            <a:ext cx="1779281" cy="1779281"/>
          </a:xfrm>
          <a:prstGeom prst="rect">
            <a:avLst/>
          </a:prstGeom>
        </p:spPr>
      </p:pic>
      <p:sp>
        <p:nvSpPr>
          <p:cNvPr id="30" name="TextBox 29">
            <a:extLst>
              <a:ext uri="{FF2B5EF4-FFF2-40B4-BE49-F238E27FC236}">
                <a16:creationId xmlns:a16="http://schemas.microsoft.com/office/drawing/2014/main" id="{92C3D0AB-CB22-4E14-82AF-5BF6F52D03C8}"/>
              </a:ext>
            </a:extLst>
          </p:cNvPr>
          <p:cNvSpPr txBox="1"/>
          <p:nvPr/>
        </p:nvSpPr>
        <p:spPr>
          <a:xfrm>
            <a:off x="1054123" y="5440741"/>
            <a:ext cx="4595182" cy="892552"/>
          </a:xfrm>
          <a:prstGeom prst="rect">
            <a:avLst/>
          </a:prstGeom>
          <a:noFill/>
        </p:spPr>
        <p:txBody>
          <a:bodyPr wrap="square" rtlCol="0">
            <a:spAutoFit/>
          </a:bodyPr>
          <a:lstStyle/>
          <a:p>
            <a:pPr algn="ctr"/>
            <a:r>
              <a:rPr lang="en-US" sz="2600" b="1" dirty="0">
                <a:solidFill>
                  <a:schemeClr val="accent5">
                    <a:lumMod val="75000"/>
                  </a:schemeClr>
                </a:solidFill>
              </a:rPr>
              <a:t>Over 300 medical providers </a:t>
            </a:r>
            <a:r>
              <a:rPr lang="en-US" sz="2600" dirty="0"/>
              <a:t>participate in our </a:t>
            </a:r>
            <a:r>
              <a:rPr lang="en-US" sz="2600" dirty="0">
                <a:solidFill>
                  <a:srgbClr val="002060"/>
                </a:solidFill>
              </a:rPr>
              <a:t>program</a:t>
            </a:r>
          </a:p>
        </p:txBody>
      </p:sp>
      <p:pic>
        <p:nvPicPr>
          <p:cNvPr id="32" name="Graphic 31" descr="Storytelling with solid fill">
            <a:extLst>
              <a:ext uri="{FF2B5EF4-FFF2-40B4-BE49-F238E27FC236}">
                <a16:creationId xmlns:a16="http://schemas.microsoft.com/office/drawing/2014/main" id="{AF39E941-87A4-48C1-A411-D14275A8F0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6639" y="1031325"/>
            <a:ext cx="1665103" cy="1665103"/>
          </a:xfrm>
          <a:prstGeom prst="rect">
            <a:avLst/>
          </a:prstGeom>
        </p:spPr>
      </p:pic>
      <p:sp>
        <p:nvSpPr>
          <p:cNvPr id="33" name="TextBox 32">
            <a:extLst>
              <a:ext uri="{FF2B5EF4-FFF2-40B4-BE49-F238E27FC236}">
                <a16:creationId xmlns:a16="http://schemas.microsoft.com/office/drawing/2014/main" id="{49EF8E21-1269-41C7-8BAA-4E809C380CFB}"/>
              </a:ext>
            </a:extLst>
          </p:cNvPr>
          <p:cNvSpPr txBox="1"/>
          <p:nvPr/>
        </p:nvSpPr>
        <p:spPr>
          <a:xfrm>
            <a:off x="6069091" y="2714219"/>
            <a:ext cx="4300733" cy="892552"/>
          </a:xfrm>
          <a:prstGeom prst="rect">
            <a:avLst/>
          </a:prstGeom>
          <a:noFill/>
        </p:spPr>
        <p:txBody>
          <a:bodyPr wrap="square" rtlCol="0">
            <a:spAutoFit/>
          </a:bodyPr>
          <a:lstStyle/>
          <a:p>
            <a:pPr algn="ctr"/>
            <a:r>
              <a:rPr lang="en-US" sz="2600" b="1" dirty="0">
                <a:solidFill>
                  <a:schemeClr val="accent5">
                    <a:lumMod val="75000"/>
                  </a:schemeClr>
                </a:solidFill>
              </a:rPr>
              <a:t>Over 100,000 new</a:t>
            </a:r>
            <a:br>
              <a:rPr lang="en-US" sz="2600" b="1" dirty="0">
                <a:solidFill>
                  <a:schemeClr val="accent5">
                    <a:lumMod val="75000"/>
                  </a:schemeClr>
                </a:solidFill>
              </a:rPr>
            </a:br>
            <a:r>
              <a:rPr lang="en-US" sz="2600" b="1" dirty="0">
                <a:solidFill>
                  <a:schemeClr val="accent5">
                    <a:lumMod val="75000"/>
                  </a:schemeClr>
                </a:solidFill>
              </a:rPr>
              <a:t>books</a:t>
            </a:r>
            <a:r>
              <a:rPr lang="en-US" sz="2600" dirty="0">
                <a:solidFill>
                  <a:schemeClr val="accent5">
                    <a:lumMod val="75000"/>
                  </a:schemeClr>
                </a:solidFill>
              </a:rPr>
              <a:t> </a:t>
            </a:r>
            <a:r>
              <a:rPr lang="en-US" sz="2600" dirty="0"/>
              <a:t>distributed annually</a:t>
            </a:r>
          </a:p>
        </p:txBody>
      </p:sp>
      <p:pic>
        <p:nvPicPr>
          <p:cNvPr id="35" name="Graphic 34" descr="Hospital with solid fill">
            <a:extLst>
              <a:ext uri="{FF2B5EF4-FFF2-40B4-BE49-F238E27FC236}">
                <a16:creationId xmlns:a16="http://schemas.microsoft.com/office/drawing/2014/main" id="{738BD5B2-29DC-42D1-8B18-533C5882AA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59269" y="3635814"/>
            <a:ext cx="1919842" cy="1919842"/>
          </a:xfrm>
          <a:prstGeom prst="rect">
            <a:avLst/>
          </a:prstGeom>
        </p:spPr>
      </p:pic>
      <p:sp>
        <p:nvSpPr>
          <p:cNvPr id="40" name="TextBox 39">
            <a:extLst>
              <a:ext uri="{FF2B5EF4-FFF2-40B4-BE49-F238E27FC236}">
                <a16:creationId xmlns:a16="http://schemas.microsoft.com/office/drawing/2014/main" id="{EC048B47-A8F2-41D9-AD8C-E685AD8F70F0}"/>
              </a:ext>
            </a:extLst>
          </p:cNvPr>
          <p:cNvSpPr txBox="1"/>
          <p:nvPr/>
        </p:nvSpPr>
        <p:spPr>
          <a:xfrm>
            <a:off x="5649305" y="5440741"/>
            <a:ext cx="5539769" cy="1292662"/>
          </a:xfrm>
          <a:prstGeom prst="rect">
            <a:avLst/>
          </a:prstGeom>
          <a:noFill/>
        </p:spPr>
        <p:txBody>
          <a:bodyPr wrap="square" rtlCol="0">
            <a:spAutoFit/>
          </a:bodyPr>
          <a:lstStyle/>
          <a:p>
            <a:pPr algn="ctr"/>
            <a:r>
              <a:rPr lang="en-US" sz="2600" dirty="0"/>
              <a:t>We have</a:t>
            </a:r>
            <a:r>
              <a:rPr lang="en-US" sz="2600" b="1" dirty="0"/>
              <a:t> </a:t>
            </a:r>
            <a:r>
              <a:rPr lang="en-US" sz="2600" b="1" dirty="0">
                <a:solidFill>
                  <a:schemeClr val="accent5">
                    <a:lumMod val="75000"/>
                  </a:schemeClr>
                </a:solidFill>
              </a:rPr>
              <a:t>58 program sites and 20 clinics in the process</a:t>
            </a:r>
            <a:r>
              <a:rPr lang="en-US" sz="2600" b="1" dirty="0"/>
              <a:t> </a:t>
            </a:r>
            <a:r>
              <a:rPr lang="en-US" sz="2600" dirty="0"/>
              <a:t>to become a ROR program site in Alabama.</a:t>
            </a:r>
          </a:p>
        </p:txBody>
      </p:sp>
    </p:spTree>
    <p:extLst>
      <p:ext uri="{BB962C8B-B14F-4D97-AF65-F5344CB8AC3E}">
        <p14:creationId xmlns:p14="http://schemas.microsoft.com/office/powerpoint/2010/main" val="424015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BF93E-31E4-49C8-A183-AE0577462AFA}"/>
              </a:ext>
            </a:extLst>
          </p:cNvPr>
          <p:cNvSpPr txBox="1"/>
          <p:nvPr/>
        </p:nvSpPr>
        <p:spPr>
          <a:xfrm>
            <a:off x="1488831" y="124597"/>
            <a:ext cx="12192000" cy="523220"/>
          </a:xfrm>
          <a:prstGeom prst="rect">
            <a:avLst/>
          </a:prstGeom>
          <a:noFill/>
        </p:spPr>
        <p:txBody>
          <a:bodyPr wrap="square" rtlCol="0">
            <a:spAutoFit/>
          </a:bodyPr>
          <a:lstStyle/>
          <a:p>
            <a:r>
              <a:rPr lang="en-US" sz="2800" b="1" dirty="0">
                <a:solidFill>
                  <a:schemeClr val="bg1"/>
                </a:solidFill>
              </a:rPr>
              <a:t> Join Us In This Work</a:t>
            </a:r>
          </a:p>
        </p:txBody>
      </p:sp>
      <p:sp>
        <p:nvSpPr>
          <p:cNvPr id="20" name="Content Placeholder 2">
            <a:extLst>
              <a:ext uri="{FF2B5EF4-FFF2-40B4-BE49-F238E27FC236}">
                <a16:creationId xmlns:a16="http://schemas.microsoft.com/office/drawing/2014/main" id="{C3D4D95D-491B-4FAB-BF83-112200913C95}"/>
              </a:ext>
            </a:extLst>
          </p:cNvPr>
          <p:cNvSpPr>
            <a:spLocks noGrp="1"/>
          </p:cNvSpPr>
          <p:nvPr>
            <p:ph idx="1"/>
          </p:nvPr>
        </p:nvSpPr>
        <p:spPr>
          <a:xfrm>
            <a:off x="7467600" y="914400"/>
            <a:ext cx="4495800" cy="5791199"/>
          </a:xfrm>
        </p:spPr>
        <p:txBody>
          <a:bodyPr anchor="ctr">
            <a:normAutofit fontScale="70000" lnSpcReduction="20000"/>
          </a:bodyPr>
          <a:lstStyle/>
          <a:p>
            <a:pPr marL="0" indent="0">
              <a:spcBef>
                <a:spcPts val="0"/>
              </a:spcBef>
              <a:spcAft>
                <a:spcPts val="600"/>
              </a:spcAft>
              <a:buNone/>
            </a:pPr>
            <a:r>
              <a:rPr lang="en-US" sz="2900" dirty="0">
                <a:effectLst/>
                <a:latin typeface="Calibri (Body)"/>
                <a:ea typeface="Calibri" panose="020F0502020204030204" pitchFamily="34" charset="0"/>
              </a:rPr>
              <a:t>“We believe that reading with a child is an important aspect of their overall development. Reading helps develop early literacy skills, builds their vocabulary, can help them learn social and communication skills, even help them learn to cope with emotions.  Books can foster imagination and spark their curiosity.  Beyond that, the time spent reading together promotes bonding and helps to build and strengthen relationships between a parent and their child.  Through this partnership, we can help provide children in our area with a solid foundation and opportunity to flourish in school and beyond”</a:t>
            </a:r>
            <a:endParaRPr lang="en-US" sz="2900" b="1" dirty="0">
              <a:effectLst/>
              <a:latin typeface="Calibri (Body)"/>
              <a:ea typeface="Calibri" panose="020F0502020204030204" pitchFamily="34" charset="0"/>
            </a:endParaRPr>
          </a:p>
          <a:p>
            <a:pPr marL="0" indent="0">
              <a:spcBef>
                <a:spcPts val="0"/>
              </a:spcBef>
              <a:spcAft>
                <a:spcPts val="600"/>
              </a:spcAft>
              <a:buNone/>
            </a:pPr>
            <a:br>
              <a:rPr lang="en-US" sz="2600" b="1" dirty="0">
                <a:solidFill>
                  <a:srgbClr val="000000"/>
                </a:solidFill>
                <a:latin typeface="Calibri (Body)"/>
              </a:rPr>
            </a:br>
            <a:r>
              <a:rPr lang="en-US" sz="2600" b="1" dirty="0">
                <a:solidFill>
                  <a:srgbClr val="000000"/>
                </a:solidFill>
                <a:latin typeface="Calibri (Body)"/>
              </a:rPr>
              <a:t>-</a:t>
            </a:r>
            <a:r>
              <a:rPr lang="en-US" sz="2600" dirty="0">
                <a:solidFill>
                  <a:srgbClr val="000000"/>
                </a:solidFill>
                <a:latin typeface="Calibri (Body)"/>
              </a:rPr>
              <a:t>Tonya Miller, MD, FAAP, Kids R Us Pediatrics in Arab.</a:t>
            </a:r>
          </a:p>
          <a:p>
            <a:pPr marL="0" indent="0">
              <a:spcBef>
                <a:spcPts val="0"/>
              </a:spcBef>
              <a:spcAft>
                <a:spcPts val="600"/>
              </a:spcAft>
              <a:buNone/>
            </a:pPr>
            <a:endParaRPr lang="en-US" sz="2600" b="1" dirty="0">
              <a:solidFill>
                <a:srgbClr val="000000"/>
              </a:solidFill>
              <a:latin typeface="Calibri (Body)"/>
            </a:endParaRPr>
          </a:p>
          <a:p>
            <a:pPr marL="0" indent="0">
              <a:spcBef>
                <a:spcPts val="0"/>
              </a:spcBef>
              <a:spcAft>
                <a:spcPts val="600"/>
              </a:spcAft>
              <a:buNone/>
            </a:pPr>
            <a:r>
              <a:rPr lang="en-US" sz="2600" dirty="0">
                <a:solidFill>
                  <a:schemeClr val="accent5">
                    <a:lumMod val="75000"/>
                  </a:schemeClr>
                </a:solidFill>
                <a:latin typeface="Calibri (Body)"/>
              </a:rPr>
              <a:t>We need partners like you to help us give all children and families the resources they need to thrive. </a:t>
            </a:r>
            <a:br>
              <a:rPr lang="en-US" sz="2600" dirty="0">
                <a:solidFill>
                  <a:schemeClr val="accent5">
                    <a:lumMod val="75000"/>
                  </a:schemeClr>
                </a:solidFill>
                <a:latin typeface="Calibri (Body)"/>
              </a:rPr>
            </a:br>
            <a:br>
              <a:rPr lang="en-US" sz="2600" dirty="0">
                <a:solidFill>
                  <a:schemeClr val="accent5">
                    <a:lumMod val="75000"/>
                  </a:schemeClr>
                </a:solidFill>
                <a:latin typeface="Calibri (Body)"/>
              </a:rPr>
            </a:br>
            <a:r>
              <a:rPr lang="en-US" sz="2600" b="1" dirty="0">
                <a:solidFill>
                  <a:schemeClr val="accent5">
                    <a:lumMod val="75000"/>
                  </a:schemeClr>
                </a:solidFill>
                <a:latin typeface="Calibri (Body)"/>
              </a:rPr>
              <a:t>Please join us in this work.</a:t>
            </a:r>
            <a:endParaRPr lang="en-US" sz="2600" b="1" dirty="0">
              <a:solidFill>
                <a:srgbClr val="000000"/>
              </a:solidFill>
              <a:latin typeface="Calibri (Body)"/>
            </a:endParaRPr>
          </a:p>
        </p:txBody>
      </p:sp>
      <p:pic>
        <p:nvPicPr>
          <p:cNvPr id="22" name="Picture 21">
            <a:extLst>
              <a:ext uri="{FF2B5EF4-FFF2-40B4-BE49-F238E27FC236}">
                <a16:creationId xmlns:a16="http://schemas.microsoft.com/office/drawing/2014/main" id="{5712835A-2011-497C-A0E3-7419755F2130}"/>
              </a:ext>
            </a:extLst>
          </p:cNvPr>
          <p:cNvPicPr>
            <a:picLocks noChangeAspect="1"/>
          </p:cNvPicPr>
          <p:nvPr/>
        </p:nvPicPr>
        <p:blipFill>
          <a:blip r:embed="rId3">
            <a:extLst>
              <a:ext uri="{28A0092B-C50C-407E-A947-70E740481C1C}">
                <a14:useLocalDpi xmlns:a14="http://schemas.microsoft.com/office/drawing/2010/main" val="0"/>
              </a:ext>
            </a:extLst>
          </a:blip>
          <a:srcRect l="9335" r="9335"/>
          <a:stretch/>
        </p:blipFill>
        <p:spPr>
          <a:xfrm flipH="1">
            <a:off x="-1" y="731520"/>
            <a:ext cx="7175085" cy="6126480"/>
          </a:xfrm>
          <a:prstGeom prst="rect">
            <a:avLst/>
          </a:prstGeom>
        </p:spPr>
      </p:pic>
    </p:spTree>
    <p:extLst>
      <p:ext uri="{BB962C8B-B14F-4D97-AF65-F5344CB8AC3E}">
        <p14:creationId xmlns:p14="http://schemas.microsoft.com/office/powerpoint/2010/main" val="43480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3592-A3F2-7D23-B5B6-71839B3E5357}"/>
              </a:ext>
            </a:extLst>
          </p:cNvPr>
          <p:cNvSpPr>
            <a:spLocks noGrp="1"/>
          </p:cNvSpPr>
          <p:nvPr>
            <p:ph idx="1"/>
          </p:nvPr>
        </p:nvSpPr>
        <p:spPr/>
        <p:txBody>
          <a:bodyPr/>
          <a:lstStyle/>
          <a:p>
            <a:pPr algn="l"/>
            <a:r>
              <a:rPr lang="en-US" i="0" dirty="0">
                <a:solidFill>
                  <a:srgbClr val="121212"/>
                </a:solidFill>
                <a:effectLst/>
              </a:rPr>
              <a:t>Reach Out and Read-Alabama, a program of the Alabama Chapter-American Academy of Pediatrics, gives young children a foundation for success by incorporating books into pediatric care and encouraging families to read aloud together.</a:t>
            </a:r>
          </a:p>
          <a:p>
            <a:pPr algn="l"/>
            <a:endParaRPr lang="en-US" i="0" dirty="0">
              <a:solidFill>
                <a:srgbClr val="121212"/>
              </a:solidFill>
              <a:effectLst/>
            </a:endParaRPr>
          </a:p>
          <a:p>
            <a:r>
              <a:rPr lang="en-US" i="0" dirty="0">
                <a:solidFill>
                  <a:srgbClr val="000000"/>
                </a:solidFill>
                <a:effectLst/>
              </a:rPr>
              <a:t>By integrating reading into pediatric practices, advising families about the importance of reading aloud, and giving books at well-child visits, we foster enduring family bonds between caregivers and their children that promote healthy childhood development.</a:t>
            </a:r>
            <a:endParaRPr lang="en-US" dirty="0"/>
          </a:p>
        </p:txBody>
      </p:sp>
      <p:sp>
        <p:nvSpPr>
          <p:cNvPr id="3" name="Text Placeholder 2">
            <a:extLst>
              <a:ext uri="{FF2B5EF4-FFF2-40B4-BE49-F238E27FC236}">
                <a16:creationId xmlns:a16="http://schemas.microsoft.com/office/drawing/2014/main" id="{C3AED58E-4558-6560-A82E-7B481867E9C0}"/>
              </a:ext>
            </a:extLst>
          </p:cNvPr>
          <p:cNvSpPr>
            <a:spLocks noGrp="1"/>
          </p:cNvSpPr>
          <p:nvPr>
            <p:ph type="body" sz="quarter" idx="13"/>
          </p:nvPr>
        </p:nvSpPr>
        <p:spPr/>
        <p:txBody>
          <a:bodyPr/>
          <a:lstStyle/>
          <a:p>
            <a:r>
              <a:rPr lang="en-US" dirty="0"/>
              <a:t>Reach Out and Read-Alabama</a:t>
            </a:r>
          </a:p>
        </p:txBody>
      </p:sp>
    </p:spTree>
    <p:extLst>
      <p:ext uri="{BB962C8B-B14F-4D97-AF65-F5344CB8AC3E}">
        <p14:creationId xmlns:p14="http://schemas.microsoft.com/office/powerpoint/2010/main" val="3068085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26D266-07FE-17A9-698A-01B70C90652D}"/>
              </a:ext>
            </a:extLst>
          </p:cNvPr>
          <p:cNvSpPr>
            <a:spLocks noGrp="1"/>
          </p:cNvSpPr>
          <p:nvPr>
            <p:ph idx="1"/>
          </p:nvPr>
        </p:nvSpPr>
        <p:spPr>
          <a:xfrm>
            <a:off x="533400" y="887170"/>
            <a:ext cx="11658600" cy="5742230"/>
          </a:xfrm>
        </p:spPr>
        <p:txBody>
          <a:bodyPr>
            <a:normAutofit/>
          </a:bodyPr>
          <a:lstStyle/>
          <a:p>
            <a:pPr marL="0" indent="0" algn="l">
              <a:lnSpc>
                <a:spcPct val="100000"/>
              </a:lnSpc>
              <a:buNone/>
            </a:pPr>
            <a:r>
              <a:rPr lang="en-US" b="1" i="0" dirty="0">
                <a:solidFill>
                  <a:srgbClr val="509EED"/>
                </a:solidFill>
                <a:effectLst/>
              </a:rPr>
              <a:t>Community partnerships are essential in helping to provide resources to prepare every child for success in their educational pathway and life.</a:t>
            </a:r>
            <a:endParaRPr lang="en-US" b="0" i="0" dirty="0">
              <a:solidFill>
                <a:srgbClr val="509EED"/>
              </a:solidFill>
              <a:effectLst/>
            </a:endParaRPr>
          </a:p>
          <a:p>
            <a:pPr algn="l">
              <a:lnSpc>
                <a:spcPct val="100000"/>
              </a:lnSpc>
            </a:pPr>
            <a:r>
              <a:rPr lang="en-US" sz="2000" b="0" i="0" dirty="0">
                <a:effectLst/>
              </a:rPr>
              <a:t>Books at home, parents reading aloud, and early language skills have long been demonstrated to be vital precursors to later success in learning to read. If we start with babies, engaging parents to effectively support language development at home, we can change the trajectory of children’s lives.</a:t>
            </a:r>
          </a:p>
          <a:p>
            <a:pPr algn="l">
              <a:lnSpc>
                <a:spcPct val="100000"/>
              </a:lnSpc>
            </a:pPr>
            <a:r>
              <a:rPr lang="en-US" sz="2000" b="0" i="0" dirty="0">
                <a:effectLst/>
              </a:rPr>
              <a:t>By partnering with communities, doctors, and families, we can help all children in Alabama arrive ready for kindergarten.</a:t>
            </a:r>
          </a:p>
          <a:p>
            <a:pPr algn="l">
              <a:lnSpc>
                <a:spcPct val="100000"/>
              </a:lnSpc>
            </a:pPr>
            <a:r>
              <a:rPr lang="en-US" sz="2000" b="0" i="0" dirty="0">
                <a:effectLst/>
              </a:rPr>
              <a:t>Reach Out and Read is grateful to our network of private and public supporters, whose generosity and commitment to our mission enhance our promotion of early literacy and school readiness. These partnerships enable Reach Out and Read to serve thousands of children and their families in Alabama.</a:t>
            </a:r>
            <a:endParaRPr lang="en-US" sz="2000" dirty="0"/>
          </a:p>
          <a:p>
            <a:pPr algn="l">
              <a:lnSpc>
                <a:spcPct val="100000"/>
              </a:lnSpc>
            </a:pPr>
            <a:r>
              <a:rPr lang="en-US" sz="2000" b="0" i="0" dirty="0">
                <a:effectLst/>
              </a:rPr>
              <a:t>Partners include the Alabama Department of Early Childhood Education, the Alabama Department of Public Health, the Alabama Department of Mental Health, local Public Libraries, The University of Alabama, Auburn University, The University of Alabama at Birmingham, Children’s of Alabama, Lee County District Attorney’s Office, Tuscaloosa County </a:t>
            </a:r>
            <a:r>
              <a:rPr lang="en-US" sz="2000" dirty="0"/>
              <a:t>District Attorney’s Office </a:t>
            </a:r>
            <a:r>
              <a:rPr lang="en-US" sz="2000" b="0" i="0" dirty="0">
                <a:effectLst/>
              </a:rPr>
              <a:t>and many more!</a:t>
            </a:r>
          </a:p>
          <a:p>
            <a:endParaRPr lang="en-US" sz="1800" dirty="0"/>
          </a:p>
        </p:txBody>
      </p:sp>
      <p:sp>
        <p:nvSpPr>
          <p:cNvPr id="3" name="Text Placeholder 2">
            <a:extLst>
              <a:ext uri="{FF2B5EF4-FFF2-40B4-BE49-F238E27FC236}">
                <a16:creationId xmlns:a16="http://schemas.microsoft.com/office/drawing/2014/main" id="{193E6729-223F-AF3F-0A45-410DF3BF437A}"/>
              </a:ext>
            </a:extLst>
          </p:cNvPr>
          <p:cNvSpPr>
            <a:spLocks noGrp="1"/>
          </p:cNvSpPr>
          <p:nvPr>
            <p:ph type="body" sz="quarter" idx="13"/>
          </p:nvPr>
        </p:nvSpPr>
        <p:spPr/>
        <p:txBody>
          <a:bodyPr/>
          <a:lstStyle/>
          <a:p>
            <a:r>
              <a:rPr lang="en-US" dirty="0"/>
              <a:t>Partnerships</a:t>
            </a:r>
          </a:p>
        </p:txBody>
      </p:sp>
    </p:spTree>
    <p:extLst>
      <p:ext uri="{BB962C8B-B14F-4D97-AF65-F5344CB8AC3E}">
        <p14:creationId xmlns:p14="http://schemas.microsoft.com/office/powerpoint/2010/main" val="107425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CC8E70-C7A8-DD55-EDA7-AC4EC1D0C8D1}"/>
              </a:ext>
            </a:extLst>
          </p:cNvPr>
          <p:cNvSpPr>
            <a:spLocks noGrp="1"/>
          </p:cNvSpPr>
          <p:nvPr>
            <p:ph idx="1"/>
          </p:nvPr>
        </p:nvSpPr>
        <p:spPr/>
        <p:txBody>
          <a:bodyPr>
            <a:normAutofit/>
          </a:bodyPr>
          <a:lstStyle/>
          <a:p>
            <a:pPr algn="l"/>
            <a:r>
              <a:rPr lang="en-US" b="0" i="0" dirty="0">
                <a:effectLst/>
                <a:latin typeface="Calibri (Body)"/>
              </a:rPr>
              <a:t>Since 1996, over 300 medical providers in 67 practices and clinics have prescribed more than </a:t>
            </a:r>
            <a:r>
              <a:rPr lang="en-US" b="1" i="0" dirty="0">
                <a:effectLst/>
                <a:latin typeface="Calibri (Body)"/>
              </a:rPr>
              <a:t>1.6 million brand new books</a:t>
            </a:r>
            <a:r>
              <a:rPr lang="en-US" b="0" i="0" dirty="0">
                <a:effectLst/>
                <a:latin typeface="Calibri (Body)"/>
              </a:rPr>
              <a:t> to Alabama’s youngest and neediest children. These books are more than the stories inside...they are the key to unlocking the potential in every child in Alabama, and that is where Reach Out and Read-Alabama steps in.</a:t>
            </a:r>
          </a:p>
          <a:p>
            <a:pPr algn="l"/>
            <a:r>
              <a:rPr lang="en-US" b="0" i="0" dirty="0">
                <a:effectLst/>
                <a:latin typeface="Calibri (Body)"/>
              </a:rPr>
              <a:t>Reach Out and Read-Alabama’s pediatric healthcare providers and volunteers, and with the long-standing support of the Alabama Chapter-AAP, we are now reaching over 60,000 children each year, most of whom are growing up at risk. </a:t>
            </a:r>
            <a:endParaRPr lang="en-US" sz="1800" dirty="0">
              <a:latin typeface="Calibri (Body)"/>
            </a:endParaRPr>
          </a:p>
        </p:txBody>
      </p:sp>
      <p:sp>
        <p:nvSpPr>
          <p:cNvPr id="3" name="Text Placeholder 2">
            <a:extLst>
              <a:ext uri="{FF2B5EF4-FFF2-40B4-BE49-F238E27FC236}">
                <a16:creationId xmlns:a16="http://schemas.microsoft.com/office/drawing/2014/main" id="{B930C46A-25EE-A205-60E5-31B948C89B63}"/>
              </a:ext>
            </a:extLst>
          </p:cNvPr>
          <p:cNvSpPr>
            <a:spLocks noGrp="1"/>
          </p:cNvSpPr>
          <p:nvPr>
            <p:ph type="body" sz="quarter" idx="13"/>
          </p:nvPr>
        </p:nvSpPr>
        <p:spPr/>
        <p:txBody>
          <a:bodyPr/>
          <a:lstStyle/>
          <a:p>
            <a:r>
              <a:rPr lang="en-US" dirty="0"/>
              <a:t>Reach Out and Read-Alabama</a:t>
            </a:r>
          </a:p>
        </p:txBody>
      </p:sp>
    </p:spTree>
    <p:extLst>
      <p:ext uri="{BB962C8B-B14F-4D97-AF65-F5344CB8AC3E}">
        <p14:creationId xmlns:p14="http://schemas.microsoft.com/office/powerpoint/2010/main" val="201575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475BC348-937D-445B-A4C3-5DEC99464C46}"/>
              </a:ext>
            </a:extLst>
          </p:cNvPr>
          <p:cNvPicPr>
            <a:picLocks noChangeAspect="1"/>
          </p:cNvPicPr>
          <p:nvPr/>
        </p:nvPicPr>
        <p:blipFill rotWithShape="1">
          <a:blip r:embed="rId3">
            <a:extLst>
              <a:ext uri="{28A0092B-C50C-407E-A947-70E740481C1C}">
                <a14:useLocalDpi xmlns:a14="http://schemas.microsoft.com/office/drawing/2010/main" val="0"/>
              </a:ext>
            </a:extLst>
          </a:blip>
          <a:srcRect l="9259" t="160" r="8707" b="2393"/>
          <a:stretch/>
        </p:blipFill>
        <p:spPr>
          <a:xfrm>
            <a:off x="4454644" y="731519"/>
            <a:ext cx="7737356" cy="6126481"/>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Title 1">
            <a:extLst>
              <a:ext uri="{FF2B5EF4-FFF2-40B4-BE49-F238E27FC236}">
                <a16:creationId xmlns:a16="http://schemas.microsoft.com/office/drawing/2014/main" id="{BF068CBD-08A6-4F71-84FC-510FBC954CDC}"/>
              </a:ext>
            </a:extLst>
          </p:cNvPr>
          <p:cNvSpPr>
            <a:spLocks noGrp="1"/>
          </p:cNvSpPr>
          <p:nvPr>
            <p:ph type="title"/>
          </p:nvPr>
        </p:nvSpPr>
        <p:spPr>
          <a:xfrm>
            <a:off x="1" y="0"/>
            <a:ext cx="12192000" cy="715106"/>
          </a:xfrm>
        </p:spPr>
        <p:txBody>
          <a:bodyPr>
            <a:normAutofit/>
          </a:bodyPr>
          <a:lstStyle/>
          <a:p>
            <a:r>
              <a:rPr lang="en-US" sz="4000" dirty="0">
                <a:solidFill>
                  <a:srgbClr val="D11241"/>
                </a:solidFill>
              </a:rPr>
              <a:t>              </a:t>
            </a:r>
            <a:r>
              <a:rPr lang="en-US" sz="2800" b="1" dirty="0">
                <a:solidFill>
                  <a:schemeClr val="bg1"/>
                </a:solidFill>
                <a:latin typeface="+mn-lt"/>
              </a:rPr>
              <a:t>Reach Out and Read’s Mission Statement</a:t>
            </a:r>
          </a:p>
        </p:txBody>
      </p:sp>
      <p:sp>
        <p:nvSpPr>
          <p:cNvPr id="35" name="Rectangle 34">
            <a:extLst>
              <a:ext uri="{FF2B5EF4-FFF2-40B4-BE49-F238E27FC236}">
                <a16:creationId xmlns:a16="http://schemas.microsoft.com/office/drawing/2014/main" id="{DE045558-E856-4B5C-A151-FE75C6D6290E}"/>
              </a:ext>
            </a:extLst>
          </p:cNvPr>
          <p:cNvSpPr/>
          <p:nvPr/>
        </p:nvSpPr>
        <p:spPr>
          <a:xfrm>
            <a:off x="9336254" y="2436098"/>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3" name="Rectangle 32">
            <a:extLst>
              <a:ext uri="{FF2B5EF4-FFF2-40B4-BE49-F238E27FC236}">
                <a16:creationId xmlns:a16="http://schemas.microsoft.com/office/drawing/2014/main" id="{4B351032-A079-4B61-804F-B1844A8390DA}"/>
              </a:ext>
            </a:extLst>
          </p:cNvPr>
          <p:cNvSpPr/>
          <p:nvPr/>
        </p:nvSpPr>
        <p:spPr>
          <a:xfrm>
            <a:off x="9336254" y="2884030"/>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46" name="Content Placeholder 2">
            <a:extLst>
              <a:ext uri="{FF2B5EF4-FFF2-40B4-BE49-F238E27FC236}">
                <a16:creationId xmlns:a16="http://schemas.microsoft.com/office/drawing/2014/main" id="{3C5FA9B3-222E-4CF1-A1D7-AA44D095E6A4}"/>
              </a:ext>
            </a:extLst>
          </p:cNvPr>
          <p:cNvSpPr>
            <a:spLocks noGrp="1"/>
          </p:cNvSpPr>
          <p:nvPr>
            <p:ph idx="1"/>
          </p:nvPr>
        </p:nvSpPr>
        <p:spPr>
          <a:xfrm>
            <a:off x="381000" y="1366957"/>
            <a:ext cx="4019108" cy="3733800"/>
          </a:xfrm>
        </p:spPr>
        <p:txBody>
          <a:bodyPr anchor="t">
            <a:normAutofit/>
          </a:bodyPr>
          <a:lstStyle/>
          <a:p>
            <a:pPr marL="0" indent="0">
              <a:spcBef>
                <a:spcPts val="0"/>
              </a:spcBef>
              <a:spcAft>
                <a:spcPts val="600"/>
              </a:spcAft>
              <a:buNone/>
            </a:pPr>
            <a:r>
              <a:rPr lang="en-US" sz="3000" dirty="0"/>
              <a:t>We give young children a foundation for success by incorporating books into pediatric care and encouraging families to read aloud together.</a:t>
            </a:r>
          </a:p>
        </p:txBody>
      </p:sp>
      <p:pic>
        <p:nvPicPr>
          <p:cNvPr id="4" name="Graphic 3" descr="Building Brick Wall with solid fill">
            <a:extLst>
              <a:ext uri="{FF2B5EF4-FFF2-40B4-BE49-F238E27FC236}">
                <a16:creationId xmlns:a16="http://schemas.microsoft.com/office/drawing/2014/main" id="{3FE9D8D7-BC96-4CDD-BBA2-20FF8876E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00" y="4085585"/>
            <a:ext cx="2030343" cy="2030343"/>
          </a:xfrm>
          <a:prstGeom prst="rect">
            <a:avLst/>
          </a:prstGeom>
        </p:spPr>
      </p:pic>
    </p:spTree>
    <p:extLst>
      <p:ext uri="{BB962C8B-B14F-4D97-AF65-F5344CB8AC3E}">
        <p14:creationId xmlns:p14="http://schemas.microsoft.com/office/powerpoint/2010/main" val="807151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C45A1C-4ADB-6855-3445-58D465C723CF}"/>
              </a:ext>
            </a:extLst>
          </p:cNvPr>
          <p:cNvSpPr>
            <a:spLocks noGrp="1"/>
          </p:cNvSpPr>
          <p:nvPr>
            <p:ph type="body" sz="quarter" idx="13"/>
          </p:nvPr>
        </p:nvSpPr>
        <p:spPr/>
        <p:txBody>
          <a:bodyPr/>
          <a:lstStyle/>
          <a:p>
            <a:r>
              <a:rPr lang="en-US" dirty="0"/>
              <a:t>Campaign for Grade-Level Reading</a:t>
            </a:r>
          </a:p>
        </p:txBody>
      </p:sp>
      <p:sp>
        <p:nvSpPr>
          <p:cNvPr id="6" name="TextBox 5">
            <a:extLst>
              <a:ext uri="{FF2B5EF4-FFF2-40B4-BE49-F238E27FC236}">
                <a16:creationId xmlns:a16="http://schemas.microsoft.com/office/drawing/2014/main" id="{EA5BBDD8-568C-F163-568A-BDD5C68772EB}"/>
              </a:ext>
            </a:extLst>
          </p:cNvPr>
          <p:cNvSpPr txBox="1"/>
          <p:nvPr/>
        </p:nvSpPr>
        <p:spPr>
          <a:xfrm>
            <a:off x="381000" y="1066800"/>
            <a:ext cx="11125200" cy="5212324"/>
          </a:xfrm>
          <a:prstGeom prst="rect">
            <a:avLst/>
          </a:prstGeom>
          <a:noFill/>
        </p:spPr>
        <p:txBody>
          <a:bodyPr wrap="square" rtlCol="0">
            <a:spAutoFit/>
          </a:bodyPr>
          <a:lstStyle/>
          <a:p>
            <a:pPr marL="0" marR="0">
              <a:spcBef>
                <a:spcPts val="0"/>
              </a:spcBef>
              <a:spcAft>
                <a:spcPts val="0"/>
              </a:spcAft>
            </a:pPr>
            <a:r>
              <a:rPr lang="en-US" sz="2800" b="1" dirty="0">
                <a:solidFill>
                  <a:srgbClr val="00B2FF"/>
                </a:solidFill>
                <a:effectLst/>
                <a:latin typeface="Calibri" panose="020F0502020204030204" pitchFamily="34" charset="0"/>
                <a:ea typeface="Times New Roman" panose="02020603050405020304" pitchFamily="18" charset="0"/>
                <a:cs typeface="Calibri" panose="020F0502020204030204" pitchFamily="34" charset="0"/>
              </a:rPr>
              <a:t>Through the Campaign for Grade-Level Reading, Reach Out and Read-Alabama was able to expand its services to children living in the five pilot counties selected: Jefferson, Macon, Marshall, Monroe, and Randolph.</a:t>
            </a:r>
          </a:p>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192A3D"/>
                </a:solidFill>
                <a:effectLst/>
                <a:latin typeface="Calibri" panose="020F0502020204030204" pitchFamily="34" charset="0"/>
                <a:ea typeface="Times New Roman" panose="02020603050405020304" pitchFamily="18" charset="0"/>
                <a:cs typeface="Calibri" panose="020F0502020204030204" pitchFamily="34" charset="0"/>
              </a:rPr>
              <a:t>“Reach Out and Read significantly impacts children by providing greater exposure to reading during the all-important early years. We want parents to understand how important it is to read to their children. Research shows a major difference between children who are read to on a regular basis and those who have a word gap. Families served by the program will read together more often, and their children will enter school with larger vocabularies and stronger language skills, better prepared to achieve their potential.”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i="1" dirty="0">
                <a:solidFill>
                  <a:srgbClr val="192A3D"/>
                </a:solidFill>
                <a:effectLst/>
                <a:latin typeface="Calibri" panose="020F0502020204030204" pitchFamily="34" charset="0"/>
                <a:ea typeface="Times New Roman" panose="02020603050405020304" pitchFamily="18" charset="0"/>
                <a:cs typeface="Calibri" panose="020F0502020204030204" pitchFamily="34" charset="0"/>
              </a:rPr>
              <a:t>Dr. Barbara Cooper, Secretary, Alabama Department of Early Childhood Education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166645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1C4E206-47D4-7974-F258-A071DA425E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914400"/>
            <a:ext cx="6353968" cy="5083175"/>
          </a:xfrm>
        </p:spPr>
      </p:pic>
      <p:sp>
        <p:nvSpPr>
          <p:cNvPr id="3" name="Text Placeholder 2">
            <a:extLst>
              <a:ext uri="{FF2B5EF4-FFF2-40B4-BE49-F238E27FC236}">
                <a16:creationId xmlns:a16="http://schemas.microsoft.com/office/drawing/2014/main" id="{6E70BD52-592E-E8DE-8389-DB78C033F222}"/>
              </a:ext>
            </a:extLst>
          </p:cNvPr>
          <p:cNvSpPr>
            <a:spLocks noGrp="1"/>
          </p:cNvSpPr>
          <p:nvPr>
            <p:ph type="body" sz="quarter" idx="13"/>
          </p:nvPr>
        </p:nvSpPr>
        <p:spPr/>
        <p:txBody>
          <a:bodyPr/>
          <a:lstStyle/>
          <a:p>
            <a:r>
              <a:rPr lang="en-US" dirty="0"/>
              <a:t>Campaign for Grade-Level Reading Press Conference</a:t>
            </a:r>
          </a:p>
        </p:txBody>
      </p:sp>
      <p:sp>
        <p:nvSpPr>
          <p:cNvPr id="6" name="TextBox 5">
            <a:extLst>
              <a:ext uri="{FF2B5EF4-FFF2-40B4-BE49-F238E27FC236}">
                <a16:creationId xmlns:a16="http://schemas.microsoft.com/office/drawing/2014/main" id="{D827D27E-A7A0-A398-5663-2948C64B5463}"/>
              </a:ext>
            </a:extLst>
          </p:cNvPr>
          <p:cNvSpPr txBox="1"/>
          <p:nvPr/>
        </p:nvSpPr>
        <p:spPr>
          <a:xfrm>
            <a:off x="304800" y="6019800"/>
            <a:ext cx="11353800" cy="646331"/>
          </a:xfrm>
          <a:prstGeom prst="rect">
            <a:avLst/>
          </a:prstGeom>
          <a:noFill/>
        </p:spPr>
        <p:txBody>
          <a:bodyPr wrap="square" rtlCol="0">
            <a:spAutoFit/>
          </a:bodyPr>
          <a:lstStyle/>
          <a:p>
            <a:r>
              <a:rPr lang="en-US" sz="1200" dirty="0"/>
              <a:t>Dr. Marsha Raulerson, Pediatrician; </a:t>
            </a:r>
            <a:r>
              <a:rPr lang="en-US" sz="1200" b="0" i="0" dirty="0">
                <a:solidFill>
                  <a:srgbClr val="222222"/>
                </a:solidFill>
                <a:effectLst/>
              </a:rPr>
              <a:t>Marshall County District Judge Jay Mastin; Macon County District Judge Deborah Biggers; Liletta Jenkins, Department of Early Children Education</a:t>
            </a:r>
            <a:r>
              <a:rPr lang="en-US" sz="1200" dirty="0">
                <a:solidFill>
                  <a:srgbClr val="222222"/>
                </a:solidFill>
              </a:rPr>
              <a:t>; </a:t>
            </a:r>
            <a:r>
              <a:rPr lang="en-US" sz="1200" b="0" i="0" dirty="0">
                <a:solidFill>
                  <a:srgbClr val="222222"/>
                </a:solidFill>
                <a:effectLst/>
              </a:rPr>
              <a:t>Secretary Barbara Copper, Department of Early Childhood Education; Amy Crosby, Statewide Coordinator Reach Out and Read-Alabama; Linda Lee, Executive Director Alabama Chapter of the American Academy of Pediatrics </a:t>
            </a:r>
            <a:endParaRPr lang="en-US" sz="1200" dirty="0"/>
          </a:p>
        </p:txBody>
      </p:sp>
    </p:spTree>
    <p:extLst>
      <p:ext uri="{BB962C8B-B14F-4D97-AF65-F5344CB8AC3E}">
        <p14:creationId xmlns:p14="http://schemas.microsoft.com/office/powerpoint/2010/main" val="274219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5C771-E25E-C1B7-413E-84D753A6876E}"/>
              </a:ext>
            </a:extLst>
          </p:cNvPr>
          <p:cNvSpPr>
            <a:spLocks noGrp="1"/>
          </p:cNvSpPr>
          <p:nvPr>
            <p:ph idx="1"/>
          </p:nvPr>
        </p:nvSpPr>
        <p:spPr>
          <a:xfrm>
            <a:off x="304800" y="838200"/>
            <a:ext cx="11658600" cy="5083659"/>
          </a:xfrm>
        </p:spPr>
        <p:txBody>
          <a:bodyPr>
            <a:noAutofit/>
          </a:bodyPr>
          <a:lstStyle/>
          <a:p>
            <a:pPr marL="0" indent="0">
              <a:lnSpc>
                <a:spcPct val="100000"/>
              </a:lnSpc>
              <a:buNone/>
            </a:pPr>
            <a:r>
              <a:rPr lang="en-US" b="1" dirty="0">
                <a:solidFill>
                  <a:srgbClr val="509FEC"/>
                </a:solidFill>
              </a:rPr>
              <a:t>Early Relational Health</a:t>
            </a:r>
          </a:p>
          <a:p>
            <a:pPr marL="0" indent="0">
              <a:lnSpc>
                <a:spcPct val="100000"/>
              </a:lnSpc>
              <a:buNone/>
            </a:pPr>
            <a:r>
              <a:rPr lang="en-US" sz="2000" dirty="0"/>
              <a:t>The relationships that we have in early childhood shape the trajectory of our lives, and those who love and nurture us provide the foundation for a healthy and fulfilling life in which we contribute to our community and to society. The more that we learn about the importance of the early months and years for fostering healthy brain development, the more convinced we are of the importance of pediatric primary care for its unparalleled access to, and influence on families and children during this critical developmental window. </a:t>
            </a:r>
          </a:p>
          <a:p>
            <a:pPr marL="0" indent="0">
              <a:lnSpc>
                <a:spcPct val="100000"/>
              </a:lnSpc>
              <a:buNone/>
            </a:pPr>
            <a:endParaRPr lang="en-US" sz="1000" dirty="0"/>
          </a:p>
          <a:p>
            <a:pPr marL="0" indent="0">
              <a:lnSpc>
                <a:spcPct val="100000"/>
              </a:lnSpc>
              <a:buNone/>
            </a:pPr>
            <a:r>
              <a:rPr lang="en-US" sz="2000" dirty="0"/>
              <a:t>The Next Chapter Vision ROR will maximize the potential of pediatric primary care to promote positive interactions that foster healthy development during the critical early years of a child’s life. </a:t>
            </a:r>
          </a:p>
          <a:p>
            <a:pPr marL="0" indent="0">
              <a:lnSpc>
                <a:spcPct val="100000"/>
              </a:lnSpc>
              <a:buNone/>
            </a:pPr>
            <a:r>
              <a:rPr lang="en-US" sz="2000" dirty="0"/>
              <a:t>We imagine a future in which:</a:t>
            </a:r>
          </a:p>
          <a:p>
            <a:pPr lvl="1">
              <a:lnSpc>
                <a:spcPct val="100000"/>
              </a:lnSpc>
            </a:pPr>
            <a:r>
              <a:rPr lang="en-US" sz="2000" dirty="0"/>
              <a:t>Pediatric healthcare providers support positive, language-rich interactions through early literacy promotion as a standard of care </a:t>
            </a:r>
          </a:p>
          <a:p>
            <a:pPr lvl="1">
              <a:lnSpc>
                <a:spcPct val="100000"/>
              </a:lnSpc>
            </a:pPr>
            <a:r>
              <a:rPr lang="en-US" sz="2000" dirty="0"/>
              <a:t>Parents and caregivers are well supported as they engage their young children as part of the daily routine and understand the crucial role they play in laying the foundation for healthy development</a:t>
            </a:r>
          </a:p>
          <a:p>
            <a:pPr lvl="1">
              <a:lnSpc>
                <a:spcPct val="100000"/>
              </a:lnSpc>
            </a:pPr>
            <a:r>
              <a:rPr lang="en-US" sz="2000" dirty="0"/>
              <a:t>All children grow up with books and reading, with talking and with singing in the arms of those who love them and care for them. </a:t>
            </a:r>
          </a:p>
        </p:txBody>
      </p:sp>
      <p:sp>
        <p:nvSpPr>
          <p:cNvPr id="3" name="Text Placeholder 2">
            <a:extLst>
              <a:ext uri="{FF2B5EF4-FFF2-40B4-BE49-F238E27FC236}">
                <a16:creationId xmlns:a16="http://schemas.microsoft.com/office/drawing/2014/main" id="{41D8A61D-CCBC-82C7-9835-D2022BB84C9B}"/>
              </a:ext>
            </a:extLst>
          </p:cNvPr>
          <p:cNvSpPr>
            <a:spLocks noGrp="1"/>
          </p:cNvSpPr>
          <p:nvPr>
            <p:ph type="body" sz="quarter" idx="13"/>
          </p:nvPr>
        </p:nvSpPr>
        <p:spPr/>
        <p:txBody>
          <a:bodyPr/>
          <a:lstStyle/>
          <a:p>
            <a:r>
              <a:rPr lang="en-US" dirty="0"/>
              <a:t>The Next Chapter</a:t>
            </a:r>
          </a:p>
        </p:txBody>
      </p:sp>
    </p:spTree>
    <p:extLst>
      <p:ext uri="{BB962C8B-B14F-4D97-AF65-F5344CB8AC3E}">
        <p14:creationId xmlns:p14="http://schemas.microsoft.com/office/powerpoint/2010/main" val="2263804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737B2A-19CE-C9B3-8F17-534BE93CAD41}"/>
              </a:ext>
            </a:extLst>
          </p:cNvPr>
          <p:cNvSpPr>
            <a:spLocks noGrp="1"/>
          </p:cNvSpPr>
          <p:nvPr>
            <p:ph idx="1"/>
          </p:nvPr>
        </p:nvSpPr>
        <p:spPr/>
        <p:txBody>
          <a:bodyPr/>
          <a:lstStyle/>
          <a:p>
            <a:pPr marL="0" indent="0">
              <a:buNone/>
            </a:pPr>
            <a:endParaRPr lang="en-US" dirty="0"/>
          </a:p>
          <a:p>
            <a:pPr marL="0" indent="0" algn="ctr">
              <a:buNone/>
            </a:pPr>
            <a:endParaRPr lang="en-US" dirty="0"/>
          </a:p>
          <a:p>
            <a:pPr marL="0" indent="0" algn="ctr">
              <a:buNone/>
            </a:pPr>
            <a:endParaRPr lang="en-US" dirty="0"/>
          </a:p>
          <a:p>
            <a:pPr marL="0" indent="0" algn="ctr">
              <a:buNone/>
            </a:pPr>
            <a:r>
              <a:rPr lang="en-US" dirty="0">
                <a:hlinkClick r:id="rId3"/>
              </a:rPr>
              <a:t>Dyadic Emotional Connection</a:t>
            </a:r>
            <a:endParaRPr lang="en-US" dirty="0"/>
          </a:p>
          <a:p>
            <a:pPr marL="0" indent="0" algn="ctr">
              <a:buNone/>
            </a:pPr>
            <a:endParaRPr lang="en-US" dirty="0"/>
          </a:p>
          <a:p>
            <a:pPr marL="0" indent="0" algn="ctr">
              <a:buNone/>
            </a:pPr>
            <a:endParaRPr lang="en-US" dirty="0"/>
          </a:p>
          <a:p>
            <a:pPr marL="0" indent="0" algn="ctr">
              <a:buNone/>
            </a:pPr>
            <a:r>
              <a:rPr lang="en-US" b="1" i="1" dirty="0"/>
              <a:t>Focus on the babies, the people who care for them, </a:t>
            </a:r>
          </a:p>
          <a:p>
            <a:pPr marL="0" indent="0" algn="ctr">
              <a:buNone/>
            </a:pPr>
            <a:r>
              <a:rPr lang="en-US" b="1" i="1" dirty="0"/>
              <a:t>and the places where they live and grow.</a:t>
            </a:r>
          </a:p>
        </p:txBody>
      </p:sp>
      <p:sp>
        <p:nvSpPr>
          <p:cNvPr id="3" name="Text Placeholder 2">
            <a:extLst>
              <a:ext uri="{FF2B5EF4-FFF2-40B4-BE49-F238E27FC236}">
                <a16:creationId xmlns:a16="http://schemas.microsoft.com/office/drawing/2014/main" id="{D398DFB9-1BFB-4FD9-F603-A4417EF8D2C2}"/>
              </a:ext>
            </a:extLst>
          </p:cNvPr>
          <p:cNvSpPr>
            <a:spLocks noGrp="1"/>
          </p:cNvSpPr>
          <p:nvPr>
            <p:ph type="body" sz="quarter" idx="13"/>
          </p:nvPr>
        </p:nvSpPr>
        <p:spPr/>
        <p:txBody>
          <a:bodyPr/>
          <a:lstStyle/>
          <a:p>
            <a:r>
              <a:rPr lang="en-US" dirty="0"/>
              <a:t>Early Relational Health</a:t>
            </a:r>
          </a:p>
        </p:txBody>
      </p:sp>
    </p:spTree>
    <p:extLst>
      <p:ext uri="{BB962C8B-B14F-4D97-AF65-F5344CB8AC3E}">
        <p14:creationId xmlns:p14="http://schemas.microsoft.com/office/powerpoint/2010/main" val="394945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19D85-E41F-E11F-9ACB-B630AA4AA82E}"/>
              </a:ext>
            </a:extLst>
          </p:cNvPr>
          <p:cNvSpPr>
            <a:spLocks noGrp="1"/>
          </p:cNvSpPr>
          <p:nvPr>
            <p:ph idx="1"/>
          </p:nvPr>
        </p:nvSpPr>
        <p:spPr/>
        <p:txBody>
          <a:bodyPr>
            <a:normAutofit/>
          </a:bodyPr>
          <a:lstStyle/>
          <a:p>
            <a:pPr marL="0" indent="0">
              <a:buNone/>
            </a:pPr>
            <a:r>
              <a:rPr lang="en-US" sz="2400" dirty="0">
                <a:solidFill>
                  <a:srgbClr val="444444"/>
                </a:solidFill>
              </a:rPr>
              <a:t>Reach Out and Read is a part of the CSSP initiative to promote Early Relational Health.</a:t>
            </a:r>
          </a:p>
          <a:p>
            <a:pPr marL="0" indent="0">
              <a:buNone/>
            </a:pPr>
            <a:r>
              <a:rPr lang="en-US" sz="2400" b="0" i="0" dirty="0">
                <a:solidFill>
                  <a:srgbClr val="444444"/>
                </a:solidFill>
                <a:effectLst/>
              </a:rPr>
              <a:t>Early relational health (ERH) is an emergent term that has galvanized the interest of many leaders in the child and public health sectors and simply means that healthy and positive child development emerges best in the context of nurturing, warm, and responsive early parent/caregiver-child relationships, when children are surrounded by safe communities with strong trust and social connectedness.</a:t>
            </a:r>
          </a:p>
          <a:p>
            <a:pPr marL="0" indent="0">
              <a:buNone/>
            </a:pPr>
            <a:endParaRPr lang="en-US" sz="2400" dirty="0">
              <a:solidFill>
                <a:srgbClr val="444444"/>
              </a:solidFill>
            </a:endParaRPr>
          </a:p>
          <a:p>
            <a:pPr marL="0" indent="0">
              <a:buNone/>
            </a:pPr>
            <a:endParaRPr lang="en-US" sz="2400" dirty="0">
              <a:solidFill>
                <a:srgbClr val="444444"/>
              </a:solidFill>
            </a:endParaRPr>
          </a:p>
          <a:p>
            <a:pPr marL="0" indent="0">
              <a:buNone/>
            </a:pPr>
            <a:endParaRPr lang="en-US" sz="2400" dirty="0"/>
          </a:p>
        </p:txBody>
      </p:sp>
      <p:sp>
        <p:nvSpPr>
          <p:cNvPr id="3" name="Text Placeholder 2">
            <a:extLst>
              <a:ext uri="{FF2B5EF4-FFF2-40B4-BE49-F238E27FC236}">
                <a16:creationId xmlns:a16="http://schemas.microsoft.com/office/drawing/2014/main" id="{B348D028-7E4C-1F8C-0FE5-94E788869EC6}"/>
              </a:ext>
            </a:extLst>
          </p:cNvPr>
          <p:cNvSpPr>
            <a:spLocks noGrp="1"/>
          </p:cNvSpPr>
          <p:nvPr>
            <p:ph type="body" sz="quarter" idx="13"/>
          </p:nvPr>
        </p:nvSpPr>
        <p:spPr/>
        <p:txBody>
          <a:bodyPr/>
          <a:lstStyle/>
          <a:p>
            <a:r>
              <a:rPr lang="en-US" dirty="0"/>
              <a:t>Center for the Study of Social Policy (CSSP)</a:t>
            </a:r>
          </a:p>
        </p:txBody>
      </p:sp>
      <p:sp>
        <p:nvSpPr>
          <p:cNvPr id="4" name="TextBox 3">
            <a:extLst>
              <a:ext uri="{FF2B5EF4-FFF2-40B4-BE49-F238E27FC236}">
                <a16:creationId xmlns:a16="http://schemas.microsoft.com/office/drawing/2014/main" id="{B2D5978D-D155-FB4D-D4BD-4A5942B4BDF5}"/>
              </a:ext>
            </a:extLst>
          </p:cNvPr>
          <p:cNvSpPr txBox="1"/>
          <p:nvPr/>
        </p:nvSpPr>
        <p:spPr>
          <a:xfrm>
            <a:off x="838200" y="4495800"/>
            <a:ext cx="10134600" cy="738664"/>
          </a:xfrm>
          <a:prstGeom prst="rect">
            <a:avLst/>
          </a:prstGeom>
          <a:noFill/>
        </p:spPr>
        <p:txBody>
          <a:bodyPr wrap="square" rtlCol="0">
            <a:spAutoFit/>
          </a:bodyPr>
          <a:lstStyle/>
          <a:p>
            <a:r>
              <a:rPr lang="en-US" sz="2400" dirty="0">
                <a:hlinkClick r:id="rId3"/>
              </a:rPr>
              <a:t>https://cssp.org/our-work/project/advancing-early-relational-health/</a:t>
            </a:r>
            <a:endParaRPr lang="en-US" sz="2400" dirty="0"/>
          </a:p>
          <a:p>
            <a:endParaRPr lang="en-US" dirty="0"/>
          </a:p>
        </p:txBody>
      </p:sp>
    </p:spTree>
    <p:extLst>
      <p:ext uri="{BB962C8B-B14F-4D97-AF65-F5344CB8AC3E}">
        <p14:creationId xmlns:p14="http://schemas.microsoft.com/office/powerpoint/2010/main" val="3002266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B31ED-2D61-F23C-96A6-3CEAAE543B3F}"/>
              </a:ext>
            </a:extLst>
          </p:cNvPr>
          <p:cNvSpPr>
            <a:spLocks noGrp="1"/>
          </p:cNvSpPr>
          <p:nvPr>
            <p:ph idx="1"/>
          </p:nvPr>
        </p:nvSpPr>
        <p:spPr/>
        <p:txBody>
          <a:bodyPr>
            <a:normAutofit/>
          </a:bodyPr>
          <a:lstStyle/>
          <a:p>
            <a:pPr algn="l"/>
            <a:r>
              <a:rPr lang="en-US" sz="2000" b="0" i="0" dirty="0">
                <a:solidFill>
                  <a:srgbClr val="444444"/>
                </a:solidFill>
                <a:effectLst/>
              </a:rPr>
              <a:t>Our ERH work has been grounded on the knowledge that the foundational relationships babies and toddlers experience with their caregivers provide the stability and supports needed for health, development, and well-being—now and for a lifetime.</a:t>
            </a:r>
            <a:r>
              <a:rPr lang="en-US" sz="2000" b="0" i="0" u="sng" dirty="0">
                <a:solidFill>
                  <a:srgbClr val="0F8570"/>
                </a:solidFill>
                <a:effectLst/>
                <a:hlinkClick r:id="rId3"/>
              </a:rPr>
              <a:t>[ii]</a:t>
            </a:r>
            <a:r>
              <a:rPr lang="en-US" sz="2000" b="0" i="0" dirty="0">
                <a:solidFill>
                  <a:srgbClr val="444444"/>
                </a:solidFill>
                <a:effectLst/>
              </a:rPr>
              <a:t> The AAP  statement authoritatively illustrates how this concept of supporting safe, stable, and nurturing relationships (SSNR’s) builds on interdisciplinary research from the study of neurodevelopment, neurobiology, early childhood development, social-emotional development, mental health, resilience, and trauma.</a:t>
            </a:r>
          </a:p>
          <a:p>
            <a:pPr algn="l"/>
            <a:r>
              <a:rPr lang="en-US" sz="2000" b="0" i="0" dirty="0">
                <a:solidFill>
                  <a:srgbClr val="444444"/>
                </a:solidFill>
                <a:effectLst/>
              </a:rPr>
              <a:t>The statement highlights the importance of focusing on opportunities for a positive, strengths-based, and solution-oriented response to mitigate toxic stress and a risk-based </a:t>
            </a:r>
            <a:r>
              <a:rPr lang="en-US" sz="2000" b="0" i="1" dirty="0">
                <a:solidFill>
                  <a:srgbClr val="444444"/>
                </a:solidFill>
                <a:effectLst/>
              </a:rPr>
              <a:t>screening </a:t>
            </a:r>
            <a:r>
              <a:rPr lang="en-US" sz="2000" b="0" i="0" dirty="0">
                <a:solidFill>
                  <a:srgbClr val="444444"/>
                </a:solidFill>
                <a:effectLst/>
              </a:rPr>
              <a:t>approach that has emphasized the potential negative biological consequences in the absence of supportive social and emotional buffers. </a:t>
            </a:r>
          </a:p>
          <a:p>
            <a:pPr algn="l"/>
            <a:endParaRPr lang="en-US" sz="2000" dirty="0">
              <a:solidFill>
                <a:srgbClr val="444444"/>
              </a:solidFill>
            </a:endParaRPr>
          </a:p>
          <a:p>
            <a:pPr algn="l"/>
            <a:r>
              <a:rPr lang="en-US" b="0" i="0" dirty="0">
                <a:solidFill>
                  <a:srgbClr val="444444"/>
                </a:solidFill>
                <a:effectLst/>
                <a:hlinkClick r:id="rId4"/>
              </a:rPr>
              <a:t>The AAP Statement on Early Relational Health</a:t>
            </a:r>
            <a:endParaRPr lang="en-US" b="0" i="0" dirty="0">
              <a:solidFill>
                <a:srgbClr val="444444"/>
              </a:solidFill>
              <a:effectLst/>
            </a:endParaRPr>
          </a:p>
          <a:p>
            <a:endParaRPr lang="en-US" sz="2000" dirty="0"/>
          </a:p>
        </p:txBody>
      </p:sp>
      <p:sp>
        <p:nvSpPr>
          <p:cNvPr id="3" name="Text Placeholder 2">
            <a:extLst>
              <a:ext uri="{FF2B5EF4-FFF2-40B4-BE49-F238E27FC236}">
                <a16:creationId xmlns:a16="http://schemas.microsoft.com/office/drawing/2014/main" id="{D171080A-BD5E-020E-CF2C-E31D7568BE74}"/>
              </a:ext>
            </a:extLst>
          </p:cNvPr>
          <p:cNvSpPr>
            <a:spLocks noGrp="1"/>
          </p:cNvSpPr>
          <p:nvPr>
            <p:ph type="body" sz="quarter" idx="13"/>
          </p:nvPr>
        </p:nvSpPr>
        <p:spPr/>
        <p:txBody>
          <a:bodyPr/>
          <a:lstStyle/>
          <a:p>
            <a:r>
              <a:rPr lang="en-US" dirty="0"/>
              <a:t>CSSP and the AAP Statement on Early Relational Health</a:t>
            </a:r>
          </a:p>
        </p:txBody>
      </p:sp>
    </p:spTree>
    <p:extLst>
      <p:ext uri="{BB962C8B-B14F-4D97-AF65-F5344CB8AC3E}">
        <p14:creationId xmlns:p14="http://schemas.microsoft.com/office/powerpoint/2010/main" val="4168850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8B66A-305E-F9E8-25CE-A624BCEEDBE2}"/>
              </a:ext>
            </a:extLst>
          </p:cNvPr>
          <p:cNvSpPr>
            <a:spLocks noGrp="1"/>
          </p:cNvSpPr>
          <p:nvPr>
            <p:ph type="body" sz="quarter" idx="13"/>
          </p:nvPr>
        </p:nvSpPr>
        <p:spPr/>
        <p:txBody>
          <a:bodyPr/>
          <a:lstStyle/>
          <a:p>
            <a:r>
              <a:rPr lang="en-US" dirty="0"/>
              <a:t>How can I support Reach Out and Read-Alabama?</a:t>
            </a:r>
          </a:p>
        </p:txBody>
      </p:sp>
      <p:pic>
        <p:nvPicPr>
          <p:cNvPr id="5" name="Picture 4">
            <a:extLst>
              <a:ext uri="{FF2B5EF4-FFF2-40B4-BE49-F238E27FC236}">
                <a16:creationId xmlns:a16="http://schemas.microsoft.com/office/drawing/2014/main" id="{44A529DC-2376-47D2-3D9F-E2018D7896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1272933"/>
            <a:ext cx="4724400" cy="4724400"/>
          </a:xfrm>
          <a:prstGeom prst="rect">
            <a:avLst/>
          </a:prstGeom>
        </p:spPr>
      </p:pic>
      <p:pic>
        <p:nvPicPr>
          <p:cNvPr id="9" name="Picture 8">
            <a:extLst>
              <a:ext uri="{FF2B5EF4-FFF2-40B4-BE49-F238E27FC236}">
                <a16:creationId xmlns:a16="http://schemas.microsoft.com/office/drawing/2014/main" id="{A0413051-DF63-A722-505F-28EA7B4AF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2286000"/>
            <a:ext cx="3146667" cy="3146667"/>
          </a:xfrm>
          <a:prstGeom prst="rect">
            <a:avLst/>
          </a:prstGeom>
        </p:spPr>
      </p:pic>
    </p:spTree>
    <p:extLst>
      <p:ext uri="{BB962C8B-B14F-4D97-AF65-F5344CB8AC3E}">
        <p14:creationId xmlns:p14="http://schemas.microsoft.com/office/powerpoint/2010/main" val="2353041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4EA23A-908F-DA1D-5690-5A9CC82D35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64400" y="1257300"/>
            <a:ext cx="4343400" cy="4343400"/>
          </a:xfrm>
        </p:spPr>
      </p:pic>
      <p:sp>
        <p:nvSpPr>
          <p:cNvPr id="3" name="Text Placeholder 2">
            <a:extLst>
              <a:ext uri="{FF2B5EF4-FFF2-40B4-BE49-F238E27FC236}">
                <a16:creationId xmlns:a16="http://schemas.microsoft.com/office/drawing/2014/main" id="{636089A2-5D99-8535-1B64-99246D44C93F}"/>
              </a:ext>
            </a:extLst>
          </p:cNvPr>
          <p:cNvSpPr>
            <a:spLocks noGrp="1"/>
          </p:cNvSpPr>
          <p:nvPr>
            <p:ph type="body" sz="quarter" idx="13"/>
          </p:nvPr>
        </p:nvSpPr>
        <p:spPr/>
        <p:txBody>
          <a:bodyPr/>
          <a:lstStyle/>
          <a:p>
            <a:r>
              <a:rPr lang="en-US" dirty="0"/>
              <a:t>How can I support Reach Out and Read-Alabama?</a:t>
            </a:r>
          </a:p>
        </p:txBody>
      </p:sp>
      <p:sp>
        <p:nvSpPr>
          <p:cNvPr id="6" name="TextBox 5">
            <a:extLst>
              <a:ext uri="{FF2B5EF4-FFF2-40B4-BE49-F238E27FC236}">
                <a16:creationId xmlns:a16="http://schemas.microsoft.com/office/drawing/2014/main" id="{DF01A608-C9D4-FB1B-B66F-64A8086A34C0}"/>
              </a:ext>
            </a:extLst>
          </p:cNvPr>
          <p:cNvSpPr txBox="1"/>
          <p:nvPr/>
        </p:nvSpPr>
        <p:spPr>
          <a:xfrm>
            <a:off x="762000" y="2274838"/>
            <a:ext cx="6350000" cy="2308324"/>
          </a:xfrm>
          <a:prstGeom prst="rect">
            <a:avLst/>
          </a:prstGeom>
          <a:noFill/>
        </p:spPr>
        <p:txBody>
          <a:bodyPr wrap="square" rtlCol="0">
            <a:spAutoFit/>
          </a:bodyPr>
          <a:lstStyle/>
          <a:p>
            <a:r>
              <a:rPr lang="en-US" sz="4800" dirty="0"/>
              <a:t>Scan the QR code for ways to support Reach Out and Read-Alabama!</a:t>
            </a:r>
          </a:p>
        </p:txBody>
      </p:sp>
    </p:spTree>
    <p:extLst>
      <p:ext uri="{BB962C8B-B14F-4D97-AF65-F5344CB8AC3E}">
        <p14:creationId xmlns:p14="http://schemas.microsoft.com/office/powerpoint/2010/main" val="120920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EC27C5-952B-7096-3AD2-EFA6F6271C96}"/>
              </a:ext>
            </a:extLst>
          </p:cNvPr>
          <p:cNvSpPr>
            <a:spLocks noGrp="1"/>
          </p:cNvSpPr>
          <p:nvPr>
            <p:ph type="body" sz="quarter" idx="13"/>
          </p:nvPr>
        </p:nvSpPr>
        <p:spPr/>
        <p:txBody>
          <a:bodyPr/>
          <a:lstStyle/>
          <a:p>
            <a:r>
              <a:rPr lang="en-US" dirty="0"/>
              <a:t>Reach Out and Read-Alabama</a:t>
            </a:r>
          </a:p>
        </p:txBody>
      </p:sp>
      <p:sp>
        <p:nvSpPr>
          <p:cNvPr id="6" name="Content Placeholder 5">
            <a:extLst>
              <a:ext uri="{FF2B5EF4-FFF2-40B4-BE49-F238E27FC236}">
                <a16:creationId xmlns:a16="http://schemas.microsoft.com/office/drawing/2014/main" id="{BB93AE17-11F1-002B-78D4-E534497C6678}"/>
              </a:ext>
            </a:extLst>
          </p:cNvPr>
          <p:cNvSpPr>
            <a:spLocks noGrp="1"/>
          </p:cNvSpPr>
          <p:nvPr>
            <p:ph idx="1"/>
          </p:nvPr>
        </p:nvSpPr>
        <p:spPr>
          <a:xfrm>
            <a:off x="1981200" y="1093304"/>
            <a:ext cx="7848600" cy="5083659"/>
          </a:xfrm>
        </p:spPr>
        <p:txBody>
          <a:bodyPr/>
          <a:lstStyle/>
          <a:p>
            <a:pPr marL="0" indent="0">
              <a:buNone/>
            </a:pPr>
            <a:r>
              <a:rPr lang="en-US" b="1" dirty="0">
                <a:solidFill>
                  <a:srgbClr val="00B2FF"/>
                </a:solidFill>
              </a:rPr>
              <a:t>Reach Out and Read-Alabama Staff</a:t>
            </a:r>
          </a:p>
          <a:p>
            <a:pPr marL="0" indent="0">
              <a:buNone/>
            </a:pPr>
            <a:endParaRPr lang="en-US" dirty="0"/>
          </a:p>
          <a:p>
            <a:pPr marL="0" indent="0">
              <a:buNone/>
            </a:pPr>
            <a:r>
              <a:rPr lang="en-US" sz="2400" dirty="0"/>
              <a:t>Amy Crosby</a:t>
            </a:r>
          </a:p>
          <a:p>
            <a:pPr marL="0" indent="0">
              <a:buNone/>
            </a:pPr>
            <a:r>
              <a:rPr lang="en-US" sz="2400" dirty="0"/>
              <a:t>Statewide Coordinator</a:t>
            </a:r>
          </a:p>
          <a:p>
            <a:pPr marL="0" indent="0">
              <a:buNone/>
            </a:pPr>
            <a:r>
              <a:rPr lang="en-US" sz="2400" dirty="0">
                <a:hlinkClick r:id="rId3"/>
              </a:rPr>
              <a:t>acrosby@roralabama.org</a:t>
            </a:r>
            <a:endParaRPr lang="en-US" sz="2400" dirty="0"/>
          </a:p>
          <a:p>
            <a:pPr marL="0" indent="0">
              <a:buNone/>
            </a:pPr>
            <a:endParaRPr lang="en-US" sz="2400" dirty="0"/>
          </a:p>
          <a:p>
            <a:pPr marL="0" indent="0">
              <a:buNone/>
            </a:pPr>
            <a:r>
              <a:rPr lang="en-US" sz="2400" dirty="0"/>
              <a:t>Salina Sowell</a:t>
            </a:r>
          </a:p>
          <a:p>
            <a:pPr marL="0" indent="0">
              <a:buNone/>
            </a:pPr>
            <a:r>
              <a:rPr lang="en-US" sz="2400" dirty="0"/>
              <a:t>Program &amp; Communications Coordinator</a:t>
            </a:r>
          </a:p>
          <a:p>
            <a:pPr marL="0" indent="0">
              <a:buNone/>
            </a:pPr>
            <a:r>
              <a:rPr lang="en-US" sz="2400" dirty="0">
                <a:hlinkClick r:id="rId4"/>
              </a:rPr>
              <a:t>stsowell@roralabama.org</a:t>
            </a:r>
            <a:endParaRPr lang="en-US" sz="2400" dirty="0"/>
          </a:p>
          <a:p>
            <a:endParaRPr lang="en-US" dirty="0"/>
          </a:p>
        </p:txBody>
      </p:sp>
    </p:spTree>
    <p:extLst>
      <p:ext uri="{BB962C8B-B14F-4D97-AF65-F5344CB8AC3E}">
        <p14:creationId xmlns:p14="http://schemas.microsoft.com/office/powerpoint/2010/main" val="399645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B9523-1DB4-9CCE-E242-732F4F33C742}"/>
              </a:ext>
            </a:extLst>
          </p:cNvPr>
          <p:cNvSpPr txBox="1"/>
          <p:nvPr/>
        </p:nvSpPr>
        <p:spPr>
          <a:xfrm>
            <a:off x="5791200" y="4648200"/>
            <a:ext cx="6400800" cy="1446550"/>
          </a:xfrm>
          <a:prstGeom prst="rect">
            <a:avLst/>
          </a:prstGeom>
          <a:noFill/>
        </p:spPr>
        <p:txBody>
          <a:bodyPr wrap="square" rtlCol="0">
            <a:spAutoFit/>
          </a:bodyPr>
          <a:lstStyle/>
          <a:p>
            <a:r>
              <a:rPr lang="en-US" sz="8800" dirty="0">
                <a:solidFill>
                  <a:srgbClr val="FFFF00"/>
                </a:solidFill>
                <a:latin typeface="Modern Love" panose="04090805081005020601" pitchFamily="82" charset="0"/>
              </a:rPr>
              <a:t>Thank You!</a:t>
            </a:r>
          </a:p>
        </p:txBody>
      </p:sp>
    </p:spTree>
    <p:extLst>
      <p:ext uri="{BB962C8B-B14F-4D97-AF65-F5344CB8AC3E}">
        <p14:creationId xmlns:p14="http://schemas.microsoft.com/office/powerpoint/2010/main" val="126408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8CBD-08A6-4F71-84FC-510FBC954CDC}"/>
              </a:ext>
            </a:extLst>
          </p:cNvPr>
          <p:cNvSpPr>
            <a:spLocks noGrp="1"/>
          </p:cNvSpPr>
          <p:nvPr>
            <p:ph type="title"/>
          </p:nvPr>
        </p:nvSpPr>
        <p:spPr>
          <a:xfrm>
            <a:off x="1" y="0"/>
            <a:ext cx="12192000" cy="715106"/>
          </a:xfrm>
        </p:spPr>
        <p:txBody>
          <a:bodyPr>
            <a:normAutofit/>
          </a:bodyPr>
          <a:lstStyle/>
          <a:p>
            <a:r>
              <a:rPr lang="en-US" sz="4000" dirty="0">
                <a:solidFill>
                  <a:srgbClr val="D11241"/>
                </a:solidFill>
              </a:rPr>
              <a:t>              </a:t>
            </a:r>
            <a:r>
              <a:rPr lang="en-US" sz="2800" b="1" dirty="0">
                <a:solidFill>
                  <a:schemeClr val="bg1"/>
                </a:solidFill>
                <a:latin typeface="+mn-lt"/>
              </a:rPr>
              <a:t>Early Childhood Experiences Influence the Trajectory of a Child’s Life</a:t>
            </a:r>
          </a:p>
        </p:txBody>
      </p:sp>
      <p:grpSp>
        <p:nvGrpSpPr>
          <p:cNvPr id="10" name="Group 9">
            <a:extLst>
              <a:ext uri="{FF2B5EF4-FFF2-40B4-BE49-F238E27FC236}">
                <a16:creationId xmlns:a16="http://schemas.microsoft.com/office/drawing/2014/main" id="{F3DA5AFA-367F-400C-8210-F961370AAA0E}"/>
              </a:ext>
            </a:extLst>
          </p:cNvPr>
          <p:cNvGrpSpPr/>
          <p:nvPr/>
        </p:nvGrpSpPr>
        <p:grpSpPr>
          <a:xfrm>
            <a:off x="242465" y="2390369"/>
            <a:ext cx="2311059" cy="316060"/>
            <a:chOff x="2585" y="1908413"/>
            <a:chExt cx="2311059" cy="316060"/>
          </a:xfrm>
        </p:grpSpPr>
        <p:sp>
          <p:nvSpPr>
            <p:cNvPr id="43" name="Rectangle 42">
              <a:extLst>
                <a:ext uri="{FF2B5EF4-FFF2-40B4-BE49-F238E27FC236}">
                  <a16:creationId xmlns:a16="http://schemas.microsoft.com/office/drawing/2014/main" id="{5EA5A293-F4FC-4A5D-86F6-DC75602B11F0}"/>
                </a:ext>
              </a:extLst>
            </p:cNvPr>
            <p:cNvSpPr/>
            <p:nvPr/>
          </p:nvSpPr>
          <p:spPr>
            <a:xfrm>
              <a:off x="2585" y="1908413"/>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44" name="TextBox 43">
              <a:extLst>
                <a:ext uri="{FF2B5EF4-FFF2-40B4-BE49-F238E27FC236}">
                  <a16:creationId xmlns:a16="http://schemas.microsoft.com/office/drawing/2014/main" id="{98283D0A-9DBC-4E48-AE73-4A80B8A7509D}"/>
                </a:ext>
              </a:extLst>
            </p:cNvPr>
            <p:cNvSpPr txBox="1"/>
            <p:nvPr/>
          </p:nvSpPr>
          <p:spPr>
            <a:xfrm>
              <a:off x="282316" y="1919774"/>
              <a:ext cx="2031328" cy="3046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3000" kern="1200" dirty="0"/>
                <a:t>Change</a:t>
              </a:r>
            </a:p>
          </p:txBody>
        </p:sp>
      </p:grpSp>
      <p:grpSp>
        <p:nvGrpSpPr>
          <p:cNvPr id="11" name="Group 10">
            <a:extLst>
              <a:ext uri="{FF2B5EF4-FFF2-40B4-BE49-F238E27FC236}">
                <a16:creationId xmlns:a16="http://schemas.microsoft.com/office/drawing/2014/main" id="{2A237E4D-633C-4D79-8F51-4E7E24B2A155}"/>
              </a:ext>
            </a:extLst>
          </p:cNvPr>
          <p:cNvGrpSpPr/>
          <p:nvPr/>
        </p:nvGrpSpPr>
        <p:grpSpPr>
          <a:xfrm>
            <a:off x="242465" y="2853604"/>
            <a:ext cx="2311059" cy="730081"/>
            <a:chOff x="2585" y="2219299"/>
            <a:chExt cx="2311059" cy="730081"/>
          </a:xfrm>
        </p:grpSpPr>
        <p:sp>
          <p:nvSpPr>
            <p:cNvPr id="41" name="Rectangle 40">
              <a:extLst>
                <a:ext uri="{FF2B5EF4-FFF2-40B4-BE49-F238E27FC236}">
                  <a16:creationId xmlns:a16="http://schemas.microsoft.com/office/drawing/2014/main" id="{07479626-6278-464E-9B92-03F28697EDB3}"/>
                </a:ext>
              </a:extLst>
            </p:cNvPr>
            <p:cNvSpPr/>
            <p:nvPr/>
          </p:nvSpPr>
          <p:spPr>
            <a:xfrm>
              <a:off x="2585" y="2249725"/>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42" name="TextBox 41">
              <a:extLst>
                <a:ext uri="{FF2B5EF4-FFF2-40B4-BE49-F238E27FC236}">
                  <a16:creationId xmlns:a16="http://schemas.microsoft.com/office/drawing/2014/main" id="{E893E932-CE24-4B42-961C-36C0DEC06A45}"/>
                </a:ext>
              </a:extLst>
            </p:cNvPr>
            <p:cNvSpPr txBox="1"/>
            <p:nvPr/>
          </p:nvSpPr>
          <p:spPr>
            <a:xfrm>
              <a:off x="282316" y="2219299"/>
              <a:ext cx="2031328" cy="69965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400" kern="1200" dirty="0"/>
                <a:t>the way our genes work</a:t>
              </a:r>
            </a:p>
          </p:txBody>
        </p:sp>
      </p:grpSp>
      <p:grpSp>
        <p:nvGrpSpPr>
          <p:cNvPr id="13" name="Group 12">
            <a:extLst>
              <a:ext uri="{FF2B5EF4-FFF2-40B4-BE49-F238E27FC236}">
                <a16:creationId xmlns:a16="http://schemas.microsoft.com/office/drawing/2014/main" id="{D31F31BB-2A2F-4443-901B-C32ED2A7E115}"/>
              </a:ext>
            </a:extLst>
          </p:cNvPr>
          <p:cNvGrpSpPr/>
          <p:nvPr/>
        </p:nvGrpSpPr>
        <p:grpSpPr>
          <a:xfrm>
            <a:off x="4651899" y="2451617"/>
            <a:ext cx="2266179" cy="349148"/>
            <a:chOff x="2389395" y="1908413"/>
            <a:chExt cx="2266179" cy="349148"/>
          </a:xfrm>
        </p:grpSpPr>
        <p:sp>
          <p:nvSpPr>
            <p:cNvPr id="39" name="Rectangle 38">
              <a:extLst>
                <a:ext uri="{FF2B5EF4-FFF2-40B4-BE49-F238E27FC236}">
                  <a16:creationId xmlns:a16="http://schemas.microsoft.com/office/drawing/2014/main" id="{976DD0A0-C1AC-4302-B8FF-B10346312C84}"/>
                </a:ext>
              </a:extLst>
            </p:cNvPr>
            <p:cNvSpPr/>
            <p:nvPr/>
          </p:nvSpPr>
          <p:spPr>
            <a:xfrm>
              <a:off x="2389395" y="1908413"/>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40" name="TextBox 39">
              <a:extLst>
                <a:ext uri="{FF2B5EF4-FFF2-40B4-BE49-F238E27FC236}">
                  <a16:creationId xmlns:a16="http://schemas.microsoft.com/office/drawing/2014/main" id="{EB45B6B2-9DEC-41B0-ABDC-B52CACCC6FB3}"/>
                </a:ext>
              </a:extLst>
            </p:cNvPr>
            <p:cNvSpPr txBox="1"/>
            <p:nvPr/>
          </p:nvSpPr>
          <p:spPr>
            <a:xfrm>
              <a:off x="2624246" y="1952862"/>
              <a:ext cx="2031328" cy="3046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3000" kern="1200" dirty="0"/>
                <a:t>Alter</a:t>
              </a:r>
            </a:p>
          </p:txBody>
        </p:sp>
      </p:grpSp>
      <p:grpSp>
        <p:nvGrpSpPr>
          <p:cNvPr id="15" name="Group 14">
            <a:extLst>
              <a:ext uri="{FF2B5EF4-FFF2-40B4-BE49-F238E27FC236}">
                <a16:creationId xmlns:a16="http://schemas.microsoft.com/office/drawing/2014/main" id="{92CC803D-994D-44AB-B084-F9E6D3EFCFC2}"/>
              </a:ext>
            </a:extLst>
          </p:cNvPr>
          <p:cNvGrpSpPr/>
          <p:nvPr/>
        </p:nvGrpSpPr>
        <p:grpSpPr>
          <a:xfrm>
            <a:off x="4651899" y="2792929"/>
            <a:ext cx="2501030" cy="834218"/>
            <a:chOff x="2389395" y="2249725"/>
            <a:chExt cx="2501030" cy="834218"/>
          </a:xfrm>
        </p:grpSpPr>
        <p:sp>
          <p:nvSpPr>
            <p:cNvPr id="37" name="Rectangle 36">
              <a:extLst>
                <a:ext uri="{FF2B5EF4-FFF2-40B4-BE49-F238E27FC236}">
                  <a16:creationId xmlns:a16="http://schemas.microsoft.com/office/drawing/2014/main" id="{F0D04D51-3C89-48B1-8745-792DA3EA1F0E}"/>
                </a:ext>
              </a:extLst>
            </p:cNvPr>
            <p:cNvSpPr/>
            <p:nvPr/>
          </p:nvSpPr>
          <p:spPr>
            <a:xfrm>
              <a:off x="2389395" y="2249725"/>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8" name="TextBox 37">
              <a:extLst>
                <a:ext uri="{FF2B5EF4-FFF2-40B4-BE49-F238E27FC236}">
                  <a16:creationId xmlns:a16="http://schemas.microsoft.com/office/drawing/2014/main" id="{68E9CC09-C4E9-441F-B78E-71CDDEDB4D77}"/>
                </a:ext>
              </a:extLst>
            </p:cNvPr>
            <p:cNvSpPr txBox="1"/>
            <p:nvPr/>
          </p:nvSpPr>
          <p:spPr>
            <a:xfrm>
              <a:off x="2480480" y="2384288"/>
              <a:ext cx="2409945" cy="69965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400" kern="1200" dirty="0"/>
                <a:t>the way our brains form and function</a:t>
              </a:r>
            </a:p>
          </p:txBody>
        </p:sp>
      </p:grpSp>
      <p:grpSp>
        <p:nvGrpSpPr>
          <p:cNvPr id="17" name="Group 16">
            <a:extLst>
              <a:ext uri="{FF2B5EF4-FFF2-40B4-BE49-F238E27FC236}">
                <a16:creationId xmlns:a16="http://schemas.microsoft.com/office/drawing/2014/main" id="{3E294AAD-3664-4553-879F-C308502460B7}"/>
              </a:ext>
            </a:extLst>
          </p:cNvPr>
          <p:cNvGrpSpPr/>
          <p:nvPr/>
        </p:nvGrpSpPr>
        <p:grpSpPr>
          <a:xfrm>
            <a:off x="9665690" y="2611756"/>
            <a:ext cx="2089382" cy="304699"/>
            <a:chOff x="4718152" y="1908413"/>
            <a:chExt cx="2089382" cy="304699"/>
          </a:xfrm>
        </p:grpSpPr>
        <p:sp>
          <p:nvSpPr>
            <p:cNvPr id="35" name="Rectangle 34">
              <a:extLst>
                <a:ext uri="{FF2B5EF4-FFF2-40B4-BE49-F238E27FC236}">
                  <a16:creationId xmlns:a16="http://schemas.microsoft.com/office/drawing/2014/main" id="{DE045558-E856-4B5C-A151-FE75C6D6290E}"/>
                </a:ext>
              </a:extLst>
            </p:cNvPr>
            <p:cNvSpPr/>
            <p:nvPr/>
          </p:nvSpPr>
          <p:spPr>
            <a:xfrm>
              <a:off x="4776206" y="1908413"/>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6" name="TextBox 35">
              <a:extLst>
                <a:ext uri="{FF2B5EF4-FFF2-40B4-BE49-F238E27FC236}">
                  <a16:creationId xmlns:a16="http://schemas.microsoft.com/office/drawing/2014/main" id="{681B9B37-D9CD-4277-A987-33D608EDF57F}"/>
                </a:ext>
              </a:extLst>
            </p:cNvPr>
            <p:cNvSpPr txBox="1"/>
            <p:nvPr/>
          </p:nvSpPr>
          <p:spPr>
            <a:xfrm>
              <a:off x="4718152" y="1908413"/>
              <a:ext cx="2031328" cy="3046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3000" kern="1200" dirty="0"/>
                <a:t>Impact</a:t>
              </a:r>
            </a:p>
          </p:txBody>
        </p:sp>
      </p:grpSp>
      <p:grpSp>
        <p:nvGrpSpPr>
          <p:cNvPr id="18" name="Group 17">
            <a:extLst>
              <a:ext uri="{FF2B5EF4-FFF2-40B4-BE49-F238E27FC236}">
                <a16:creationId xmlns:a16="http://schemas.microsoft.com/office/drawing/2014/main" id="{B59FED86-FA60-4453-98C9-FF6D2C5B192B}"/>
              </a:ext>
            </a:extLst>
          </p:cNvPr>
          <p:cNvGrpSpPr/>
          <p:nvPr/>
        </p:nvGrpSpPr>
        <p:grpSpPr>
          <a:xfrm>
            <a:off x="9632659" y="3059688"/>
            <a:ext cx="2122413" cy="699655"/>
            <a:chOff x="4685121" y="2249725"/>
            <a:chExt cx="2122413" cy="699655"/>
          </a:xfrm>
        </p:grpSpPr>
        <p:sp>
          <p:nvSpPr>
            <p:cNvPr id="33" name="Rectangle 32">
              <a:extLst>
                <a:ext uri="{FF2B5EF4-FFF2-40B4-BE49-F238E27FC236}">
                  <a16:creationId xmlns:a16="http://schemas.microsoft.com/office/drawing/2014/main" id="{4B351032-A079-4B61-804F-B1844A8390DA}"/>
                </a:ext>
              </a:extLst>
            </p:cNvPr>
            <p:cNvSpPr/>
            <p:nvPr/>
          </p:nvSpPr>
          <p:spPr>
            <a:xfrm>
              <a:off x="4776206" y="2249725"/>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4" name="TextBox 33">
              <a:extLst>
                <a:ext uri="{FF2B5EF4-FFF2-40B4-BE49-F238E27FC236}">
                  <a16:creationId xmlns:a16="http://schemas.microsoft.com/office/drawing/2014/main" id="{A80DDC2D-90F4-4DEE-856F-AAEACD827007}"/>
                </a:ext>
              </a:extLst>
            </p:cNvPr>
            <p:cNvSpPr txBox="1"/>
            <p:nvPr/>
          </p:nvSpPr>
          <p:spPr>
            <a:xfrm>
              <a:off x="4685121" y="2249725"/>
              <a:ext cx="2031328" cy="69965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400" kern="1200" dirty="0"/>
                <a:t>our resilience </a:t>
              </a:r>
              <a:br>
                <a:rPr lang="en-US" sz="2400" kern="1200" dirty="0"/>
              </a:br>
              <a:r>
                <a:rPr lang="en-US" sz="2400" kern="1200" dirty="0"/>
                <a:t>to stress</a:t>
              </a:r>
            </a:p>
          </p:txBody>
        </p:sp>
      </p:grpSp>
      <p:grpSp>
        <p:nvGrpSpPr>
          <p:cNvPr id="20" name="Group 19">
            <a:extLst>
              <a:ext uri="{FF2B5EF4-FFF2-40B4-BE49-F238E27FC236}">
                <a16:creationId xmlns:a16="http://schemas.microsoft.com/office/drawing/2014/main" id="{E7FB8306-C9D1-44CB-83A0-F427ED4D2F06}"/>
              </a:ext>
            </a:extLst>
          </p:cNvPr>
          <p:cNvGrpSpPr/>
          <p:nvPr/>
        </p:nvGrpSpPr>
        <p:grpSpPr>
          <a:xfrm>
            <a:off x="2569221" y="4826464"/>
            <a:ext cx="2031328" cy="304699"/>
            <a:chOff x="7163016" y="1908413"/>
            <a:chExt cx="2031328" cy="304699"/>
          </a:xfrm>
        </p:grpSpPr>
        <p:sp>
          <p:nvSpPr>
            <p:cNvPr id="31" name="Rectangle 30">
              <a:extLst>
                <a:ext uri="{FF2B5EF4-FFF2-40B4-BE49-F238E27FC236}">
                  <a16:creationId xmlns:a16="http://schemas.microsoft.com/office/drawing/2014/main" id="{45466997-6257-49FE-8A4C-F68DA329C6D0}"/>
                </a:ext>
              </a:extLst>
            </p:cNvPr>
            <p:cNvSpPr/>
            <p:nvPr/>
          </p:nvSpPr>
          <p:spPr>
            <a:xfrm>
              <a:off x="7163016" y="1908413"/>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2" name="TextBox 31">
              <a:extLst>
                <a:ext uri="{FF2B5EF4-FFF2-40B4-BE49-F238E27FC236}">
                  <a16:creationId xmlns:a16="http://schemas.microsoft.com/office/drawing/2014/main" id="{F6BC8840-2C43-4A98-9DCE-ED20FDBC4E5C}"/>
                </a:ext>
              </a:extLst>
            </p:cNvPr>
            <p:cNvSpPr txBox="1"/>
            <p:nvPr/>
          </p:nvSpPr>
          <p:spPr>
            <a:xfrm>
              <a:off x="7163016" y="1908413"/>
              <a:ext cx="2031328" cy="3046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3000" kern="1200" dirty="0"/>
                <a:t>Affect</a:t>
              </a:r>
            </a:p>
          </p:txBody>
        </p:sp>
      </p:grpSp>
      <p:grpSp>
        <p:nvGrpSpPr>
          <p:cNvPr id="21" name="Group 20">
            <a:extLst>
              <a:ext uri="{FF2B5EF4-FFF2-40B4-BE49-F238E27FC236}">
                <a16:creationId xmlns:a16="http://schemas.microsoft.com/office/drawing/2014/main" id="{02F6BB19-3B28-4A5F-8DCF-0F4B64DDA8C1}"/>
              </a:ext>
            </a:extLst>
          </p:cNvPr>
          <p:cNvGrpSpPr/>
          <p:nvPr/>
        </p:nvGrpSpPr>
        <p:grpSpPr>
          <a:xfrm>
            <a:off x="2133590" y="5258472"/>
            <a:ext cx="3142330" cy="831728"/>
            <a:chOff x="6162510" y="2249725"/>
            <a:chExt cx="3142330" cy="831728"/>
          </a:xfrm>
        </p:grpSpPr>
        <p:sp>
          <p:nvSpPr>
            <p:cNvPr id="29" name="Rectangle 28">
              <a:extLst>
                <a:ext uri="{FF2B5EF4-FFF2-40B4-BE49-F238E27FC236}">
                  <a16:creationId xmlns:a16="http://schemas.microsoft.com/office/drawing/2014/main" id="{711E1B2D-3A2C-4F41-A4D9-A5AC1C3D4C68}"/>
                </a:ext>
              </a:extLst>
            </p:cNvPr>
            <p:cNvSpPr/>
            <p:nvPr/>
          </p:nvSpPr>
          <p:spPr>
            <a:xfrm>
              <a:off x="7163016" y="2249725"/>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0" name="TextBox 29">
              <a:extLst>
                <a:ext uri="{FF2B5EF4-FFF2-40B4-BE49-F238E27FC236}">
                  <a16:creationId xmlns:a16="http://schemas.microsoft.com/office/drawing/2014/main" id="{09E5002F-90C4-44E2-8424-5ED75A65224E}"/>
                </a:ext>
              </a:extLst>
            </p:cNvPr>
            <p:cNvSpPr txBox="1"/>
            <p:nvPr/>
          </p:nvSpPr>
          <p:spPr>
            <a:xfrm>
              <a:off x="6162510" y="2381798"/>
              <a:ext cx="3142330" cy="69965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400" kern="1200" dirty="0"/>
                <a:t>our cognitive and social-emotional development</a:t>
              </a:r>
            </a:p>
          </p:txBody>
        </p:sp>
      </p:grpSp>
      <p:grpSp>
        <p:nvGrpSpPr>
          <p:cNvPr id="23" name="Group 22">
            <a:extLst>
              <a:ext uri="{FF2B5EF4-FFF2-40B4-BE49-F238E27FC236}">
                <a16:creationId xmlns:a16="http://schemas.microsoft.com/office/drawing/2014/main" id="{A5C42F25-71D5-48A9-BF0A-F73B60F96CA5}"/>
              </a:ext>
            </a:extLst>
          </p:cNvPr>
          <p:cNvGrpSpPr/>
          <p:nvPr/>
        </p:nvGrpSpPr>
        <p:grpSpPr>
          <a:xfrm>
            <a:off x="7547594" y="4882710"/>
            <a:ext cx="2064359" cy="528112"/>
            <a:chOff x="9516796" y="1685000"/>
            <a:chExt cx="2064359" cy="528112"/>
          </a:xfrm>
        </p:grpSpPr>
        <p:sp>
          <p:nvSpPr>
            <p:cNvPr id="27" name="Rectangle 26">
              <a:extLst>
                <a:ext uri="{FF2B5EF4-FFF2-40B4-BE49-F238E27FC236}">
                  <a16:creationId xmlns:a16="http://schemas.microsoft.com/office/drawing/2014/main" id="{3A2ADE2C-7FF8-416D-936F-23CB4380918E}"/>
                </a:ext>
              </a:extLst>
            </p:cNvPr>
            <p:cNvSpPr/>
            <p:nvPr/>
          </p:nvSpPr>
          <p:spPr>
            <a:xfrm>
              <a:off x="9549827" y="1908413"/>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28" name="TextBox 27">
              <a:extLst>
                <a:ext uri="{FF2B5EF4-FFF2-40B4-BE49-F238E27FC236}">
                  <a16:creationId xmlns:a16="http://schemas.microsoft.com/office/drawing/2014/main" id="{3316908E-6126-45C1-B407-49E8BCE8E40A}"/>
                </a:ext>
              </a:extLst>
            </p:cNvPr>
            <p:cNvSpPr txBox="1"/>
            <p:nvPr/>
          </p:nvSpPr>
          <p:spPr>
            <a:xfrm>
              <a:off x="9516796" y="1685000"/>
              <a:ext cx="2031328" cy="3046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3000" kern="1200" dirty="0"/>
                <a:t>Influence</a:t>
              </a:r>
            </a:p>
          </p:txBody>
        </p:sp>
      </p:grpSp>
      <p:grpSp>
        <p:nvGrpSpPr>
          <p:cNvPr id="24" name="Group 23">
            <a:extLst>
              <a:ext uri="{FF2B5EF4-FFF2-40B4-BE49-F238E27FC236}">
                <a16:creationId xmlns:a16="http://schemas.microsoft.com/office/drawing/2014/main" id="{94E257A6-8B73-4649-9F3E-933B920A2034}"/>
              </a:ext>
            </a:extLst>
          </p:cNvPr>
          <p:cNvGrpSpPr/>
          <p:nvPr/>
        </p:nvGrpSpPr>
        <p:grpSpPr>
          <a:xfrm>
            <a:off x="7162800" y="5390545"/>
            <a:ext cx="2736880" cy="699655"/>
            <a:chOff x="9549827" y="2249725"/>
            <a:chExt cx="2736880" cy="699655"/>
          </a:xfrm>
        </p:grpSpPr>
        <p:sp>
          <p:nvSpPr>
            <p:cNvPr id="25" name="Rectangle 24">
              <a:extLst>
                <a:ext uri="{FF2B5EF4-FFF2-40B4-BE49-F238E27FC236}">
                  <a16:creationId xmlns:a16="http://schemas.microsoft.com/office/drawing/2014/main" id="{8CECCAAD-4BC4-4EDC-B1C5-2BED9B234010}"/>
                </a:ext>
              </a:extLst>
            </p:cNvPr>
            <p:cNvSpPr/>
            <p:nvPr/>
          </p:nvSpPr>
          <p:spPr>
            <a:xfrm>
              <a:off x="9549827" y="2249725"/>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26" name="TextBox 25">
              <a:extLst>
                <a:ext uri="{FF2B5EF4-FFF2-40B4-BE49-F238E27FC236}">
                  <a16:creationId xmlns:a16="http://schemas.microsoft.com/office/drawing/2014/main" id="{5D20A6ED-D755-4BAA-988A-127BB0EDC2BD}"/>
                </a:ext>
              </a:extLst>
            </p:cNvPr>
            <p:cNvSpPr txBox="1"/>
            <p:nvPr/>
          </p:nvSpPr>
          <p:spPr>
            <a:xfrm>
              <a:off x="9549827" y="2249725"/>
              <a:ext cx="2736880" cy="69965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400" kern="1200" dirty="0"/>
                <a:t>our health and well-being into adulthood</a:t>
              </a:r>
            </a:p>
          </p:txBody>
        </p:sp>
      </p:grpSp>
      <p:sp>
        <p:nvSpPr>
          <p:cNvPr id="45" name="TextBox 44">
            <a:extLst>
              <a:ext uri="{FF2B5EF4-FFF2-40B4-BE49-F238E27FC236}">
                <a16:creationId xmlns:a16="http://schemas.microsoft.com/office/drawing/2014/main" id="{61359F6C-854E-4082-AE77-FE25ECF7DB05}"/>
              </a:ext>
            </a:extLst>
          </p:cNvPr>
          <p:cNvSpPr txBox="1"/>
          <p:nvPr/>
        </p:nvSpPr>
        <p:spPr>
          <a:xfrm>
            <a:off x="5667563" y="6489936"/>
            <a:ext cx="6448746" cy="307777"/>
          </a:xfrm>
          <a:prstGeom prst="rect">
            <a:avLst/>
          </a:prstGeom>
          <a:noFill/>
        </p:spPr>
        <p:txBody>
          <a:bodyPr wrap="square">
            <a:spAutoFit/>
          </a:bodyPr>
          <a:lstStyle/>
          <a:p>
            <a:pPr algn="r"/>
            <a:r>
              <a:rPr lang="en-US" sz="1400" i="1" dirty="0">
                <a:latin typeface="Calibri (Body)"/>
                <a:cs typeface="Arial" panose="020B0604020202020204" pitchFamily="34" charset="0"/>
              </a:rPr>
              <a:t>https://pediatrics.aappublications.org/content/148/2/e2021052582</a:t>
            </a:r>
            <a:endParaRPr lang="en-US" sz="1400" b="1" dirty="0">
              <a:latin typeface="Calibri (Body)"/>
              <a:cs typeface="Arial" panose="020B0604020202020204" pitchFamily="34" charset="0"/>
            </a:endParaRPr>
          </a:p>
        </p:txBody>
      </p:sp>
      <p:pic>
        <p:nvPicPr>
          <p:cNvPr id="6" name="Graphic 5" descr="Brain in head with solid fill">
            <a:extLst>
              <a:ext uri="{FF2B5EF4-FFF2-40B4-BE49-F238E27FC236}">
                <a16:creationId xmlns:a16="http://schemas.microsoft.com/office/drawing/2014/main" id="{E474C8A3-B768-4291-897C-8E01D776D3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1246" y="935093"/>
            <a:ext cx="1695016" cy="1695016"/>
          </a:xfrm>
          <a:prstGeom prst="rect">
            <a:avLst/>
          </a:prstGeom>
        </p:spPr>
      </p:pic>
      <p:pic>
        <p:nvPicPr>
          <p:cNvPr id="8" name="Graphic 7" descr="Right And Left Brain with solid fill">
            <a:extLst>
              <a:ext uri="{FF2B5EF4-FFF2-40B4-BE49-F238E27FC236}">
                <a16:creationId xmlns:a16="http://schemas.microsoft.com/office/drawing/2014/main" id="{95431839-6404-403F-9C0A-D294935C74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6632" y="1011413"/>
            <a:ext cx="1695016" cy="1695016"/>
          </a:xfrm>
          <a:prstGeom prst="rect">
            <a:avLst/>
          </a:prstGeom>
        </p:spPr>
      </p:pic>
      <p:pic>
        <p:nvPicPr>
          <p:cNvPr id="46" name="Graphic 45" descr="Baby with solid fill">
            <a:extLst>
              <a:ext uri="{FF2B5EF4-FFF2-40B4-BE49-F238E27FC236}">
                <a16:creationId xmlns:a16="http://schemas.microsoft.com/office/drawing/2014/main" id="{6CBCCD59-E230-4155-9A70-84E532A25D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3217" y="3203431"/>
            <a:ext cx="1695016" cy="1695016"/>
          </a:xfrm>
          <a:prstGeom prst="rect">
            <a:avLst/>
          </a:prstGeom>
        </p:spPr>
      </p:pic>
      <p:pic>
        <p:nvPicPr>
          <p:cNvPr id="48" name="Graphic 47" descr="Seed Packet with solid fill">
            <a:extLst>
              <a:ext uri="{FF2B5EF4-FFF2-40B4-BE49-F238E27FC236}">
                <a16:creationId xmlns:a16="http://schemas.microsoft.com/office/drawing/2014/main" id="{86C1E2CF-0546-40DC-A9A0-09FA29440B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3769" y="3235363"/>
            <a:ext cx="1695016" cy="1695016"/>
          </a:xfrm>
          <a:prstGeom prst="rect">
            <a:avLst/>
          </a:prstGeom>
        </p:spPr>
      </p:pic>
      <p:pic>
        <p:nvPicPr>
          <p:cNvPr id="50" name="Graphic 49" descr="DNA with solid fill">
            <a:extLst>
              <a:ext uri="{FF2B5EF4-FFF2-40B4-BE49-F238E27FC236}">
                <a16:creationId xmlns:a16="http://schemas.microsoft.com/office/drawing/2014/main" id="{2A5775A3-DDF6-4A66-B120-CFBE7CFC22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690352" y="953445"/>
            <a:ext cx="1695016" cy="1695016"/>
          </a:xfrm>
          <a:prstGeom prst="rect">
            <a:avLst/>
          </a:prstGeom>
        </p:spPr>
      </p:pic>
    </p:spTree>
    <p:extLst>
      <p:ext uri="{BB962C8B-B14F-4D97-AF65-F5344CB8AC3E}">
        <p14:creationId xmlns:p14="http://schemas.microsoft.com/office/powerpoint/2010/main" val="172847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8CBD-08A6-4F71-84FC-510FBC954CDC}"/>
              </a:ext>
            </a:extLst>
          </p:cNvPr>
          <p:cNvSpPr>
            <a:spLocks noGrp="1"/>
          </p:cNvSpPr>
          <p:nvPr>
            <p:ph type="title"/>
          </p:nvPr>
        </p:nvSpPr>
        <p:spPr>
          <a:xfrm>
            <a:off x="1" y="0"/>
            <a:ext cx="12192000" cy="715106"/>
          </a:xfrm>
        </p:spPr>
        <p:txBody>
          <a:bodyPr>
            <a:normAutofit/>
          </a:bodyPr>
          <a:lstStyle/>
          <a:p>
            <a:r>
              <a:rPr lang="en-US" sz="4000" dirty="0">
                <a:solidFill>
                  <a:srgbClr val="D11241"/>
                </a:solidFill>
              </a:rPr>
              <a:t>              </a:t>
            </a:r>
            <a:r>
              <a:rPr lang="en-US" sz="2800" b="1" dirty="0">
                <a:solidFill>
                  <a:schemeClr val="bg1"/>
                </a:solidFill>
                <a:latin typeface="+mn-lt"/>
              </a:rPr>
              <a:t>Adverse Childhood Experiences (ACEs) Diminish Lifelong Well-Being</a:t>
            </a:r>
          </a:p>
        </p:txBody>
      </p:sp>
      <p:sp>
        <p:nvSpPr>
          <p:cNvPr id="43" name="Rectangle 42">
            <a:extLst>
              <a:ext uri="{FF2B5EF4-FFF2-40B4-BE49-F238E27FC236}">
                <a16:creationId xmlns:a16="http://schemas.microsoft.com/office/drawing/2014/main" id="{5EA5A293-F4FC-4A5D-86F6-DC75602B11F0}"/>
              </a:ext>
            </a:extLst>
          </p:cNvPr>
          <p:cNvSpPr/>
          <p:nvPr/>
        </p:nvSpPr>
        <p:spPr>
          <a:xfrm>
            <a:off x="242465" y="2390369"/>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46" name="Content Placeholder 2">
            <a:extLst>
              <a:ext uri="{FF2B5EF4-FFF2-40B4-BE49-F238E27FC236}">
                <a16:creationId xmlns:a16="http://schemas.microsoft.com/office/drawing/2014/main" id="{BF3763B7-17E8-4DEF-BD04-8B6BCEF16DCD}"/>
              </a:ext>
            </a:extLst>
          </p:cNvPr>
          <p:cNvSpPr>
            <a:spLocks noGrp="1"/>
          </p:cNvSpPr>
          <p:nvPr>
            <p:ph idx="1"/>
          </p:nvPr>
        </p:nvSpPr>
        <p:spPr>
          <a:xfrm>
            <a:off x="242465" y="1425814"/>
            <a:ext cx="11139308" cy="1929110"/>
          </a:xfrm>
        </p:spPr>
        <p:txBody>
          <a:bodyPr anchor="ctr">
            <a:noAutofit/>
          </a:bodyPr>
          <a:lstStyle/>
          <a:p>
            <a:pPr marL="0" indent="0">
              <a:spcBef>
                <a:spcPts val="0"/>
              </a:spcBef>
              <a:spcAft>
                <a:spcPts val="500"/>
              </a:spcAft>
              <a:buNone/>
            </a:pPr>
            <a:r>
              <a:rPr lang="en-US" b="1" dirty="0"/>
              <a:t>Adverse Childhood Experiences </a:t>
            </a:r>
            <a:r>
              <a:rPr lang="en-US" dirty="0"/>
              <a:t>(ACEs) are stressful or traumatic events, such as economic hardship, racism, neighborhood violence, deportation/loss of a caregiver. Frequent, repeated exposure to ACEs is associated with negative health and educational outcomes including:</a:t>
            </a:r>
          </a:p>
          <a:p>
            <a:pPr marL="0" indent="0">
              <a:spcBef>
                <a:spcPts val="0"/>
              </a:spcBef>
              <a:spcAft>
                <a:spcPts val="500"/>
              </a:spcAft>
              <a:buNone/>
            </a:pPr>
            <a:endParaRPr lang="en-US" sz="2600" dirty="0"/>
          </a:p>
          <a:p>
            <a:pPr marL="0" indent="0">
              <a:spcBef>
                <a:spcPts val="0"/>
              </a:spcBef>
              <a:spcAft>
                <a:spcPts val="500"/>
              </a:spcAft>
              <a:buNone/>
            </a:pPr>
            <a:endParaRPr lang="en-US" sz="1200" dirty="0"/>
          </a:p>
          <a:p>
            <a:pPr marL="457200" lvl="1" indent="0">
              <a:spcBef>
                <a:spcPts val="0"/>
              </a:spcBef>
              <a:spcAft>
                <a:spcPts val="500"/>
              </a:spcAft>
              <a:buNone/>
            </a:pPr>
            <a:endParaRPr lang="en-US" dirty="0"/>
          </a:p>
          <a:p>
            <a:pPr marL="457200" lvl="1" indent="0">
              <a:spcBef>
                <a:spcPts val="0"/>
              </a:spcBef>
              <a:spcAft>
                <a:spcPts val="500"/>
              </a:spcAft>
              <a:buNone/>
            </a:pPr>
            <a:endParaRPr lang="en-US" dirty="0"/>
          </a:p>
        </p:txBody>
      </p:sp>
      <p:sp>
        <p:nvSpPr>
          <p:cNvPr id="47" name="TextBox 46">
            <a:extLst>
              <a:ext uri="{FF2B5EF4-FFF2-40B4-BE49-F238E27FC236}">
                <a16:creationId xmlns:a16="http://schemas.microsoft.com/office/drawing/2014/main" id="{9B9D7B53-9D0A-41D9-88D1-3EBE97CB31EA}"/>
              </a:ext>
            </a:extLst>
          </p:cNvPr>
          <p:cNvSpPr txBox="1"/>
          <p:nvPr/>
        </p:nvSpPr>
        <p:spPr>
          <a:xfrm>
            <a:off x="-306804" y="6446040"/>
            <a:ext cx="4829766" cy="307777"/>
          </a:xfrm>
          <a:prstGeom prst="rect">
            <a:avLst/>
          </a:prstGeom>
          <a:noFill/>
        </p:spPr>
        <p:txBody>
          <a:bodyPr wrap="square">
            <a:spAutoFit/>
          </a:bodyPr>
          <a:lstStyle/>
          <a:p>
            <a:pPr algn="ctr"/>
            <a:r>
              <a:rPr lang="en-US" sz="1400" dirty="0">
                <a:latin typeface="Calibri (Body)"/>
                <a:cs typeface="Arial" panose="020B0604020202020204" pitchFamily="34" charset="0"/>
              </a:rPr>
              <a:t>Bethell et al., 2019.,</a:t>
            </a:r>
            <a:r>
              <a:rPr lang="en-US" sz="1400" dirty="0">
                <a:latin typeface="Calibri (Body)"/>
              </a:rPr>
              <a:t> doi: 10.1377/hlthaff.2018.054</a:t>
            </a:r>
            <a:endParaRPr lang="en-US" sz="1400" b="1" dirty="0">
              <a:latin typeface="Calibri (Body)"/>
              <a:cs typeface="Arial" panose="020B0604020202020204" pitchFamily="34" charset="0"/>
            </a:endParaRPr>
          </a:p>
        </p:txBody>
      </p:sp>
      <p:pic>
        <p:nvPicPr>
          <p:cNvPr id="8" name="Graphic 7" descr="Partial sun outline">
            <a:extLst>
              <a:ext uri="{FF2B5EF4-FFF2-40B4-BE49-F238E27FC236}">
                <a16:creationId xmlns:a16="http://schemas.microsoft.com/office/drawing/2014/main" id="{EC0D5BCE-0B67-49F1-90E4-EE48D25674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17402" y="3165585"/>
            <a:ext cx="3460809" cy="3460809"/>
          </a:xfrm>
          <a:prstGeom prst="rect">
            <a:avLst/>
          </a:prstGeom>
        </p:spPr>
      </p:pic>
      <p:sp>
        <p:nvSpPr>
          <p:cNvPr id="3" name="TextBox 2">
            <a:extLst>
              <a:ext uri="{FF2B5EF4-FFF2-40B4-BE49-F238E27FC236}">
                <a16:creationId xmlns:a16="http://schemas.microsoft.com/office/drawing/2014/main" id="{19E31831-E3D6-47EE-AA2C-AA1B15751EBD}"/>
              </a:ext>
            </a:extLst>
          </p:cNvPr>
          <p:cNvSpPr txBox="1"/>
          <p:nvPr/>
        </p:nvSpPr>
        <p:spPr>
          <a:xfrm>
            <a:off x="638028" y="4993716"/>
            <a:ext cx="7679374" cy="1077218"/>
          </a:xfrm>
          <a:prstGeom prst="rect">
            <a:avLst/>
          </a:prstGeom>
          <a:noFill/>
        </p:spPr>
        <p:txBody>
          <a:bodyPr wrap="square" rtlCol="0">
            <a:spAutoFit/>
          </a:bodyPr>
          <a:lstStyle/>
          <a:p>
            <a:pPr marL="457200" lvl="1" indent="0">
              <a:spcBef>
                <a:spcPts val="0"/>
              </a:spcBef>
              <a:spcAft>
                <a:spcPts val="500"/>
              </a:spcAft>
              <a:buNone/>
            </a:pPr>
            <a:r>
              <a:rPr lang="en-US" sz="3200" b="1" dirty="0">
                <a:solidFill>
                  <a:schemeClr val="accent5">
                    <a:lumMod val="75000"/>
                  </a:schemeClr>
                </a:solidFill>
              </a:rPr>
              <a:t>Safe, stable, and nurturing relationships help mitigate the consequences of ACEs. </a:t>
            </a:r>
          </a:p>
        </p:txBody>
      </p:sp>
      <p:sp>
        <p:nvSpPr>
          <p:cNvPr id="11" name="TextBox 10">
            <a:extLst>
              <a:ext uri="{FF2B5EF4-FFF2-40B4-BE49-F238E27FC236}">
                <a16:creationId xmlns:a16="http://schemas.microsoft.com/office/drawing/2014/main" id="{33C72282-C019-4FA8-ACAE-FB432DDD2B3F}"/>
              </a:ext>
            </a:extLst>
          </p:cNvPr>
          <p:cNvSpPr txBox="1"/>
          <p:nvPr/>
        </p:nvSpPr>
        <p:spPr>
          <a:xfrm>
            <a:off x="797217" y="2599038"/>
            <a:ext cx="8001000" cy="2221121"/>
          </a:xfrm>
          <a:prstGeom prst="rect">
            <a:avLst/>
          </a:prstGeom>
          <a:noFill/>
        </p:spPr>
        <p:txBody>
          <a:bodyPr wrap="square">
            <a:spAutoFit/>
          </a:bodyPr>
          <a:lstStyle/>
          <a:p>
            <a:pPr marL="342900" indent="-342900">
              <a:spcBef>
                <a:spcPts val="0"/>
              </a:spcBef>
              <a:spcAft>
                <a:spcPts val="500"/>
              </a:spcAft>
              <a:buFont typeface="Arial" panose="020B0604020202020204" pitchFamily="34" charset="0"/>
              <a:buChar char="•"/>
            </a:pPr>
            <a:r>
              <a:rPr lang="en-US" sz="2600" dirty="0"/>
              <a:t>Interpersonal and self-directed violence; </a:t>
            </a:r>
          </a:p>
          <a:p>
            <a:pPr marL="342900" indent="-342900">
              <a:spcBef>
                <a:spcPts val="0"/>
              </a:spcBef>
              <a:spcAft>
                <a:spcPts val="500"/>
              </a:spcAft>
              <a:buFont typeface="Arial" panose="020B0604020202020204" pitchFamily="34" charset="0"/>
              <a:buChar char="•"/>
            </a:pPr>
            <a:r>
              <a:rPr lang="en-US" sz="2600" dirty="0"/>
              <a:t>Physical inactivity, obesity, diabetes, cancer, heart disease, respiratory disease;</a:t>
            </a:r>
          </a:p>
          <a:p>
            <a:pPr marL="342900" indent="-342900">
              <a:spcBef>
                <a:spcPts val="0"/>
              </a:spcBef>
              <a:spcAft>
                <a:spcPts val="500"/>
              </a:spcAft>
              <a:buFont typeface="Arial" panose="020B0604020202020204" pitchFamily="34" charset="0"/>
              <a:buChar char="•"/>
            </a:pPr>
            <a:r>
              <a:rPr lang="en-US" sz="2600" dirty="0"/>
              <a:t>Socioeconomic challenges including not graduating from high school and being unemployed.</a:t>
            </a:r>
          </a:p>
        </p:txBody>
      </p:sp>
    </p:spTree>
    <p:extLst>
      <p:ext uri="{BB962C8B-B14F-4D97-AF65-F5344CB8AC3E}">
        <p14:creationId xmlns:p14="http://schemas.microsoft.com/office/powerpoint/2010/main" val="2427589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8CBD-08A6-4F71-84FC-510FBC954CDC}"/>
              </a:ext>
            </a:extLst>
          </p:cNvPr>
          <p:cNvSpPr>
            <a:spLocks noGrp="1"/>
          </p:cNvSpPr>
          <p:nvPr>
            <p:ph type="title"/>
          </p:nvPr>
        </p:nvSpPr>
        <p:spPr>
          <a:xfrm>
            <a:off x="242465" y="0"/>
            <a:ext cx="11949536" cy="715106"/>
          </a:xfrm>
        </p:spPr>
        <p:txBody>
          <a:bodyPr>
            <a:normAutofit/>
          </a:bodyPr>
          <a:lstStyle/>
          <a:p>
            <a:r>
              <a:rPr lang="en-US" sz="2800" b="1" dirty="0">
                <a:solidFill>
                  <a:schemeClr val="bg1"/>
                </a:solidFill>
                <a:latin typeface="+mn-lt"/>
              </a:rPr>
              <a:t>	      Positive Childhood Experiences Are an Antidote to ACEs</a:t>
            </a:r>
          </a:p>
        </p:txBody>
      </p:sp>
      <p:pic>
        <p:nvPicPr>
          <p:cNvPr id="9" name="Picture 8">
            <a:extLst>
              <a:ext uri="{FF2B5EF4-FFF2-40B4-BE49-F238E27FC236}">
                <a16:creationId xmlns:a16="http://schemas.microsoft.com/office/drawing/2014/main" id="{1691731C-4A5C-4A9A-980F-3EBF491803CF}"/>
              </a:ext>
            </a:extLst>
          </p:cNvPr>
          <p:cNvPicPr>
            <a:picLocks noChangeAspect="1"/>
          </p:cNvPicPr>
          <p:nvPr/>
        </p:nvPicPr>
        <p:blipFill rotWithShape="1">
          <a:blip r:embed="rId3">
            <a:extLst>
              <a:ext uri="{28A0092B-C50C-407E-A947-70E740481C1C}">
                <a14:useLocalDpi xmlns:a14="http://schemas.microsoft.com/office/drawing/2010/main" val="0"/>
              </a:ext>
            </a:extLst>
          </a:blip>
          <a:srcRect l="1" t="20968" r="1" b="4391"/>
          <a:stretch/>
        </p:blipFill>
        <p:spPr>
          <a:xfrm>
            <a:off x="6713267" y="731520"/>
            <a:ext cx="5478734" cy="6126480"/>
          </a:xfrm>
          <a:prstGeom prst="rect">
            <a:avLst/>
          </a:prstGeom>
        </p:spPr>
      </p:pic>
      <p:sp>
        <p:nvSpPr>
          <p:cNvPr id="10" name="Content Placeholder 2">
            <a:extLst>
              <a:ext uri="{FF2B5EF4-FFF2-40B4-BE49-F238E27FC236}">
                <a16:creationId xmlns:a16="http://schemas.microsoft.com/office/drawing/2014/main" id="{90EB5D02-1174-4012-8B3D-57F32D1805E6}"/>
              </a:ext>
            </a:extLst>
          </p:cNvPr>
          <p:cNvSpPr>
            <a:spLocks noGrp="1"/>
          </p:cNvSpPr>
          <p:nvPr>
            <p:ph idx="1"/>
          </p:nvPr>
        </p:nvSpPr>
        <p:spPr>
          <a:xfrm>
            <a:off x="242465" y="990600"/>
            <a:ext cx="6158335" cy="5000579"/>
          </a:xfrm>
        </p:spPr>
        <p:txBody>
          <a:bodyPr anchor="t">
            <a:normAutofit lnSpcReduction="10000"/>
          </a:bodyPr>
          <a:lstStyle/>
          <a:p>
            <a:pPr marL="0" indent="0">
              <a:spcBef>
                <a:spcPts val="0"/>
              </a:spcBef>
              <a:spcAft>
                <a:spcPts val="500"/>
              </a:spcAft>
              <a:buNone/>
            </a:pPr>
            <a:r>
              <a:rPr lang="en-US" sz="3000" dirty="0"/>
              <a:t>ROR contributes to a culture of </a:t>
            </a:r>
            <a:r>
              <a:rPr lang="en-US" sz="3000" b="1" dirty="0">
                <a:solidFill>
                  <a:schemeClr val="accent5">
                    <a:lumMod val="75000"/>
                  </a:schemeClr>
                </a:solidFill>
              </a:rPr>
              <a:t>positive childhood experiences </a:t>
            </a:r>
            <a:r>
              <a:rPr lang="en-US" sz="3000" dirty="0"/>
              <a:t>and</a:t>
            </a:r>
            <a:r>
              <a:rPr lang="en-US" sz="3000" b="1" dirty="0">
                <a:solidFill>
                  <a:schemeClr val="accent5">
                    <a:lumMod val="75000"/>
                  </a:schemeClr>
                </a:solidFill>
              </a:rPr>
              <a:t> healthy family relationships </a:t>
            </a:r>
            <a:r>
              <a:rPr lang="en-US" sz="3000" dirty="0"/>
              <a:t>that provide a child with the </a:t>
            </a:r>
            <a:r>
              <a:rPr lang="en-US" sz="3000" b="1" dirty="0">
                <a:solidFill>
                  <a:schemeClr val="accent5">
                    <a:lumMod val="75000"/>
                  </a:schemeClr>
                </a:solidFill>
              </a:rPr>
              <a:t>resilience </a:t>
            </a:r>
            <a:r>
              <a:rPr lang="en-US" sz="3000" dirty="0"/>
              <a:t>to cope with stress. These positive experiences include:</a:t>
            </a:r>
            <a:br>
              <a:rPr lang="en-US" sz="3400" dirty="0"/>
            </a:br>
            <a:endParaRPr lang="en-US" sz="3400" dirty="0"/>
          </a:p>
          <a:p>
            <a:pPr>
              <a:spcBef>
                <a:spcPts val="0"/>
              </a:spcBef>
              <a:spcAft>
                <a:spcPts val="500"/>
              </a:spcAft>
            </a:pPr>
            <a:r>
              <a:rPr lang="en-US" sz="2600" dirty="0"/>
              <a:t>Reading together</a:t>
            </a:r>
          </a:p>
          <a:p>
            <a:pPr>
              <a:spcBef>
                <a:spcPts val="0"/>
              </a:spcBef>
              <a:spcAft>
                <a:spcPts val="500"/>
              </a:spcAft>
            </a:pPr>
            <a:r>
              <a:rPr lang="en-US" sz="2600" dirty="0"/>
              <a:t>Storytelling/singing </a:t>
            </a:r>
          </a:p>
          <a:p>
            <a:pPr>
              <a:spcBef>
                <a:spcPts val="0"/>
              </a:spcBef>
              <a:spcAft>
                <a:spcPts val="500"/>
              </a:spcAft>
            </a:pPr>
            <a:r>
              <a:rPr lang="en-US" sz="2600" dirty="0"/>
              <a:t>Playing with peers </a:t>
            </a:r>
          </a:p>
          <a:p>
            <a:pPr>
              <a:spcBef>
                <a:spcPts val="0"/>
              </a:spcBef>
              <a:spcAft>
                <a:spcPts val="500"/>
              </a:spcAft>
            </a:pPr>
            <a:r>
              <a:rPr lang="en-US" sz="2600" dirty="0"/>
              <a:t>Family outings </a:t>
            </a:r>
          </a:p>
          <a:p>
            <a:pPr>
              <a:spcBef>
                <a:spcPts val="0"/>
              </a:spcBef>
              <a:spcAft>
                <a:spcPts val="500"/>
              </a:spcAft>
            </a:pPr>
            <a:r>
              <a:rPr lang="en-US" sz="2600" dirty="0"/>
              <a:t>Family meals</a:t>
            </a:r>
          </a:p>
          <a:p>
            <a:pPr marL="0" indent="0">
              <a:spcBef>
                <a:spcPts val="0"/>
              </a:spcBef>
              <a:spcAft>
                <a:spcPts val="500"/>
              </a:spcAft>
              <a:buNone/>
            </a:pPr>
            <a:endParaRPr lang="en-US" sz="4800" b="1" dirty="0"/>
          </a:p>
          <a:p>
            <a:pPr marL="182880" indent="-182880">
              <a:spcBef>
                <a:spcPts val="0"/>
              </a:spcBef>
              <a:spcAft>
                <a:spcPts val="500"/>
              </a:spcAft>
            </a:pPr>
            <a:endParaRPr lang="en-US" sz="2200" dirty="0"/>
          </a:p>
        </p:txBody>
      </p:sp>
      <p:pic>
        <p:nvPicPr>
          <p:cNvPr id="4" name="Graphic 3" descr="Woman changing Baby with solid fill">
            <a:extLst>
              <a:ext uri="{FF2B5EF4-FFF2-40B4-BE49-F238E27FC236}">
                <a16:creationId xmlns:a16="http://schemas.microsoft.com/office/drawing/2014/main" id="{7692023D-FB70-4138-9803-D8A32ECADF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0717" y="3490889"/>
            <a:ext cx="3048000" cy="3048000"/>
          </a:xfrm>
          <a:prstGeom prst="rect">
            <a:avLst/>
          </a:prstGeom>
        </p:spPr>
      </p:pic>
    </p:spTree>
    <p:extLst>
      <p:ext uri="{BB962C8B-B14F-4D97-AF65-F5344CB8AC3E}">
        <p14:creationId xmlns:p14="http://schemas.microsoft.com/office/powerpoint/2010/main" val="185314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4A5068-C732-4223-8223-6A8D205499B4}"/>
              </a:ext>
            </a:extLst>
          </p:cNvPr>
          <p:cNvSpPr>
            <a:spLocks noGrp="1"/>
          </p:cNvSpPr>
          <p:nvPr>
            <p:ph type="title"/>
          </p:nvPr>
        </p:nvSpPr>
        <p:spPr>
          <a:xfrm>
            <a:off x="1027386" y="468496"/>
            <a:ext cx="10515600" cy="1118618"/>
          </a:xfrm>
        </p:spPr>
        <p:txBody>
          <a:bodyPr>
            <a:normAutofit/>
          </a:bodyPr>
          <a:lstStyle/>
          <a:p>
            <a:r>
              <a:rPr lang="en-US" sz="2800" dirty="0">
                <a:solidFill>
                  <a:schemeClr val="accent5">
                    <a:lumMod val="75000"/>
                  </a:schemeClr>
                </a:solidFill>
                <a:latin typeface="Calibri (Body)"/>
              </a:rPr>
              <a:t>Positive Childhood Experiences Mitigate the Effects of ACEs</a:t>
            </a:r>
          </a:p>
        </p:txBody>
      </p:sp>
      <p:cxnSp>
        <p:nvCxnSpPr>
          <p:cNvPr id="7" name="Straight Connector 6">
            <a:extLst>
              <a:ext uri="{FF2B5EF4-FFF2-40B4-BE49-F238E27FC236}">
                <a16:creationId xmlns:a16="http://schemas.microsoft.com/office/drawing/2014/main" id="{C403E857-3E11-4E1F-A046-F6856FE114DD}"/>
              </a:ext>
            </a:extLst>
          </p:cNvPr>
          <p:cNvCxnSpPr>
            <a:cxnSpLocks/>
          </p:cNvCxnSpPr>
          <p:nvPr/>
        </p:nvCxnSpPr>
        <p:spPr>
          <a:xfrm>
            <a:off x="1027386" y="1302134"/>
            <a:ext cx="8528094"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EA299ED9-02DD-4C82-8C70-28D547904C97}"/>
              </a:ext>
            </a:extLst>
          </p:cNvPr>
          <p:cNvSpPr txBox="1"/>
          <p:nvPr/>
        </p:nvSpPr>
        <p:spPr>
          <a:xfrm>
            <a:off x="7362234" y="6389504"/>
            <a:ext cx="4829766" cy="307777"/>
          </a:xfrm>
          <a:prstGeom prst="rect">
            <a:avLst/>
          </a:prstGeom>
          <a:noFill/>
        </p:spPr>
        <p:txBody>
          <a:bodyPr wrap="square">
            <a:spAutoFit/>
          </a:bodyPr>
          <a:lstStyle/>
          <a:p>
            <a:pPr algn="ctr"/>
            <a:r>
              <a:rPr lang="en-US" sz="1400" dirty="0">
                <a:solidFill>
                  <a:srgbClr val="002060"/>
                </a:solidFill>
                <a:latin typeface="Calibri (Body)"/>
                <a:cs typeface="Arial" panose="020B0604020202020204" pitchFamily="34" charset="0"/>
              </a:rPr>
              <a:t>Bethell et al., 2019. doi:10.1001/jamapediatrics.2019.3007</a:t>
            </a:r>
            <a:endParaRPr lang="en-US" sz="1400" b="1" dirty="0">
              <a:solidFill>
                <a:srgbClr val="002060"/>
              </a:solidFill>
              <a:latin typeface="Calibri (Body)"/>
              <a:cs typeface="Arial" panose="020B0604020202020204" pitchFamily="34" charset="0"/>
            </a:endParaRPr>
          </a:p>
        </p:txBody>
      </p:sp>
      <p:sp>
        <p:nvSpPr>
          <p:cNvPr id="10" name="Arrow: Down 9">
            <a:extLst>
              <a:ext uri="{FF2B5EF4-FFF2-40B4-BE49-F238E27FC236}">
                <a16:creationId xmlns:a16="http://schemas.microsoft.com/office/drawing/2014/main" id="{96451720-AA7E-4D57-A5F4-0B3D2893EFBD}"/>
              </a:ext>
            </a:extLst>
          </p:cNvPr>
          <p:cNvSpPr/>
          <p:nvPr/>
        </p:nvSpPr>
        <p:spPr>
          <a:xfrm rot="10800000">
            <a:off x="2155146" y="1479650"/>
            <a:ext cx="191814" cy="4296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4612B34-0467-49CD-8884-21B70FF17E2A}"/>
              </a:ext>
            </a:extLst>
          </p:cNvPr>
          <p:cNvSpPr txBox="1"/>
          <p:nvPr/>
        </p:nvSpPr>
        <p:spPr>
          <a:xfrm>
            <a:off x="228600" y="2771290"/>
            <a:ext cx="1859279" cy="1107996"/>
          </a:xfrm>
          <a:prstGeom prst="rect">
            <a:avLst/>
          </a:prstGeom>
          <a:noFill/>
        </p:spPr>
        <p:txBody>
          <a:bodyPr wrap="square" rtlCol="0">
            <a:spAutoFit/>
          </a:bodyPr>
          <a:lstStyle/>
          <a:p>
            <a:r>
              <a:rPr lang="en-US" sz="2400" dirty="0">
                <a:solidFill>
                  <a:srgbClr val="002060"/>
                </a:solidFill>
              </a:rPr>
              <a:t>Depression in Adulthood</a:t>
            </a:r>
          </a:p>
          <a:p>
            <a:pPr marL="285750" indent="-285750">
              <a:buFont typeface="Arial" panose="020B0604020202020204" pitchFamily="34" charset="0"/>
              <a:buChar char="•"/>
            </a:pPr>
            <a:endParaRPr lang="en-US" b="1" dirty="0">
              <a:solidFill>
                <a:srgbClr val="002060"/>
              </a:solidFill>
            </a:endParaRPr>
          </a:p>
        </p:txBody>
      </p:sp>
      <p:sp>
        <p:nvSpPr>
          <p:cNvPr id="13" name="Arrow: Down 12">
            <a:extLst>
              <a:ext uri="{FF2B5EF4-FFF2-40B4-BE49-F238E27FC236}">
                <a16:creationId xmlns:a16="http://schemas.microsoft.com/office/drawing/2014/main" id="{8432B3B7-EBC5-4223-9DC4-51108A53C78B}"/>
              </a:ext>
            </a:extLst>
          </p:cNvPr>
          <p:cNvSpPr/>
          <p:nvPr/>
        </p:nvSpPr>
        <p:spPr>
          <a:xfrm rot="16200000">
            <a:off x="5710851" y="2056653"/>
            <a:ext cx="299700" cy="72981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607B847-BE80-487B-A046-439FB881D72C}"/>
              </a:ext>
            </a:extLst>
          </p:cNvPr>
          <p:cNvSpPr txBox="1"/>
          <p:nvPr/>
        </p:nvSpPr>
        <p:spPr>
          <a:xfrm>
            <a:off x="3509621" y="5824805"/>
            <a:ext cx="4247539" cy="738664"/>
          </a:xfrm>
          <a:prstGeom prst="rect">
            <a:avLst/>
          </a:prstGeom>
          <a:noFill/>
        </p:spPr>
        <p:txBody>
          <a:bodyPr wrap="square" rtlCol="0">
            <a:spAutoFit/>
          </a:bodyPr>
          <a:lstStyle/>
          <a:p>
            <a:r>
              <a:rPr lang="en-US" sz="2400" dirty="0">
                <a:solidFill>
                  <a:srgbClr val="002060"/>
                </a:solidFill>
              </a:rPr>
              <a:t>Positive Childhood Experiences</a:t>
            </a:r>
          </a:p>
          <a:p>
            <a:pPr marL="285750" indent="-285750">
              <a:buFont typeface="Arial" panose="020B0604020202020204" pitchFamily="34" charset="0"/>
              <a:buChar char="•"/>
            </a:pPr>
            <a:endParaRPr lang="en-US" b="1" dirty="0">
              <a:solidFill>
                <a:srgbClr val="002060"/>
              </a:solidFill>
            </a:endParaRPr>
          </a:p>
        </p:txBody>
      </p:sp>
      <p:sp>
        <p:nvSpPr>
          <p:cNvPr id="15" name="TextBox 14">
            <a:extLst>
              <a:ext uri="{FF2B5EF4-FFF2-40B4-BE49-F238E27FC236}">
                <a16:creationId xmlns:a16="http://schemas.microsoft.com/office/drawing/2014/main" id="{848E5470-717F-44FC-BD67-620FD3EC0EC6}"/>
              </a:ext>
            </a:extLst>
          </p:cNvPr>
          <p:cNvSpPr txBox="1"/>
          <p:nvPr/>
        </p:nvSpPr>
        <p:spPr>
          <a:xfrm>
            <a:off x="2346961" y="1587114"/>
            <a:ext cx="1045254" cy="369332"/>
          </a:xfrm>
          <a:prstGeom prst="rect">
            <a:avLst/>
          </a:prstGeom>
          <a:noFill/>
        </p:spPr>
        <p:txBody>
          <a:bodyPr wrap="square" rtlCol="0">
            <a:spAutoFit/>
          </a:bodyPr>
          <a:lstStyle/>
          <a:p>
            <a:r>
              <a:rPr lang="en-US" dirty="0">
                <a:solidFill>
                  <a:schemeClr val="accent5">
                    <a:lumMod val="75000"/>
                  </a:schemeClr>
                </a:solidFill>
              </a:rPr>
              <a:t>4+ ACEs</a:t>
            </a:r>
          </a:p>
        </p:txBody>
      </p:sp>
      <p:sp>
        <p:nvSpPr>
          <p:cNvPr id="16" name="TextBox 15">
            <a:extLst>
              <a:ext uri="{FF2B5EF4-FFF2-40B4-BE49-F238E27FC236}">
                <a16:creationId xmlns:a16="http://schemas.microsoft.com/office/drawing/2014/main" id="{EAAB230F-FE3A-49C3-99CB-F315C0269EF1}"/>
              </a:ext>
            </a:extLst>
          </p:cNvPr>
          <p:cNvSpPr txBox="1"/>
          <p:nvPr/>
        </p:nvSpPr>
        <p:spPr>
          <a:xfrm>
            <a:off x="2346960" y="2326091"/>
            <a:ext cx="853440" cy="369332"/>
          </a:xfrm>
          <a:prstGeom prst="rect">
            <a:avLst/>
          </a:prstGeom>
          <a:noFill/>
        </p:spPr>
        <p:txBody>
          <a:bodyPr wrap="square" rtlCol="0">
            <a:spAutoFit/>
          </a:bodyPr>
          <a:lstStyle/>
          <a:p>
            <a:r>
              <a:rPr lang="en-US" dirty="0">
                <a:solidFill>
                  <a:schemeClr val="accent5">
                    <a:lumMod val="75000"/>
                  </a:schemeClr>
                </a:solidFill>
              </a:rPr>
              <a:t>3 ACEs</a:t>
            </a:r>
          </a:p>
        </p:txBody>
      </p:sp>
      <p:sp>
        <p:nvSpPr>
          <p:cNvPr id="17" name="TextBox 16">
            <a:extLst>
              <a:ext uri="{FF2B5EF4-FFF2-40B4-BE49-F238E27FC236}">
                <a16:creationId xmlns:a16="http://schemas.microsoft.com/office/drawing/2014/main" id="{5FD055AD-1989-42BD-AAD7-67E5FBCE8F51}"/>
              </a:ext>
            </a:extLst>
          </p:cNvPr>
          <p:cNvSpPr txBox="1"/>
          <p:nvPr/>
        </p:nvSpPr>
        <p:spPr>
          <a:xfrm>
            <a:off x="2346960" y="5086219"/>
            <a:ext cx="853440" cy="369332"/>
          </a:xfrm>
          <a:prstGeom prst="rect">
            <a:avLst/>
          </a:prstGeom>
          <a:noFill/>
        </p:spPr>
        <p:txBody>
          <a:bodyPr wrap="square" rtlCol="0">
            <a:spAutoFit/>
          </a:bodyPr>
          <a:lstStyle/>
          <a:p>
            <a:r>
              <a:rPr lang="en-US" dirty="0">
                <a:solidFill>
                  <a:schemeClr val="accent5">
                    <a:lumMod val="75000"/>
                  </a:schemeClr>
                </a:solidFill>
              </a:rPr>
              <a:t>1 ACE</a:t>
            </a:r>
          </a:p>
        </p:txBody>
      </p:sp>
      <p:sp>
        <p:nvSpPr>
          <p:cNvPr id="18" name="TextBox 17">
            <a:extLst>
              <a:ext uri="{FF2B5EF4-FFF2-40B4-BE49-F238E27FC236}">
                <a16:creationId xmlns:a16="http://schemas.microsoft.com/office/drawing/2014/main" id="{2B1E1A9E-E2EA-4DFD-9D8B-FC5667CB9C7E}"/>
              </a:ext>
            </a:extLst>
          </p:cNvPr>
          <p:cNvSpPr txBox="1"/>
          <p:nvPr/>
        </p:nvSpPr>
        <p:spPr>
          <a:xfrm>
            <a:off x="2346960" y="3127526"/>
            <a:ext cx="853440" cy="369332"/>
          </a:xfrm>
          <a:prstGeom prst="rect">
            <a:avLst/>
          </a:prstGeom>
          <a:noFill/>
        </p:spPr>
        <p:txBody>
          <a:bodyPr wrap="square" rtlCol="0">
            <a:spAutoFit/>
          </a:bodyPr>
          <a:lstStyle/>
          <a:p>
            <a:r>
              <a:rPr lang="en-US" dirty="0">
                <a:solidFill>
                  <a:schemeClr val="accent5">
                    <a:lumMod val="75000"/>
                  </a:schemeClr>
                </a:solidFill>
              </a:rPr>
              <a:t>2 ACEs</a:t>
            </a:r>
          </a:p>
        </p:txBody>
      </p:sp>
      <p:cxnSp>
        <p:nvCxnSpPr>
          <p:cNvPr id="20" name="Straight Arrow Connector 19">
            <a:extLst>
              <a:ext uri="{FF2B5EF4-FFF2-40B4-BE49-F238E27FC236}">
                <a16:creationId xmlns:a16="http://schemas.microsoft.com/office/drawing/2014/main" id="{5F1D34D6-AA98-4D5B-AF03-606895A51E86}"/>
              </a:ext>
            </a:extLst>
          </p:cNvPr>
          <p:cNvCxnSpPr>
            <a:cxnSpLocks/>
          </p:cNvCxnSpPr>
          <p:nvPr/>
        </p:nvCxnSpPr>
        <p:spPr>
          <a:xfrm>
            <a:off x="3537891" y="3354819"/>
            <a:ext cx="4982845" cy="1958693"/>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6B2372-A5C6-4D96-8847-61D87A331F3E}"/>
              </a:ext>
            </a:extLst>
          </p:cNvPr>
          <p:cNvCxnSpPr>
            <a:cxnSpLocks/>
          </p:cNvCxnSpPr>
          <p:nvPr/>
        </p:nvCxnSpPr>
        <p:spPr>
          <a:xfrm>
            <a:off x="3509622" y="5423285"/>
            <a:ext cx="5011114" cy="32266"/>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FCF939-242C-47EA-8CD4-F4297E860B40}"/>
              </a:ext>
            </a:extLst>
          </p:cNvPr>
          <p:cNvCxnSpPr>
            <a:cxnSpLocks/>
          </p:cNvCxnSpPr>
          <p:nvPr/>
        </p:nvCxnSpPr>
        <p:spPr>
          <a:xfrm>
            <a:off x="3509621" y="2607319"/>
            <a:ext cx="5011115" cy="247890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2B0CC26-0FEF-4B56-8815-CA0EEDBF5DED}"/>
              </a:ext>
            </a:extLst>
          </p:cNvPr>
          <p:cNvCxnSpPr>
            <a:cxnSpLocks/>
          </p:cNvCxnSpPr>
          <p:nvPr/>
        </p:nvCxnSpPr>
        <p:spPr>
          <a:xfrm>
            <a:off x="3392215" y="1796959"/>
            <a:ext cx="5128521" cy="297639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7C3433-503C-4186-8158-9F3D3987D7DE}"/>
              </a:ext>
            </a:extLst>
          </p:cNvPr>
          <p:cNvSpPr txBox="1"/>
          <p:nvPr/>
        </p:nvSpPr>
        <p:spPr>
          <a:xfrm>
            <a:off x="6670708" y="1522671"/>
            <a:ext cx="4872278" cy="1969770"/>
          </a:xfrm>
          <a:prstGeom prst="rect">
            <a:avLst/>
          </a:prstGeom>
          <a:noFill/>
          <a:ln>
            <a:solidFill>
              <a:schemeClr val="accent5">
                <a:lumMod val="75000"/>
              </a:schemeClr>
            </a:solidFill>
          </a:ln>
        </p:spPr>
        <p:txBody>
          <a:bodyPr wrap="square" rtlCol="0">
            <a:spAutoFit/>
          </a:bodyPr>
          <a:lstStyle/>
          <a:p>
            <a:r>
              <a:rPr lang="en-US" sz="2400" dirty="0">
                <a:solidFill>
                  <a:srgbClr val="002060"/>
                </a:solidFill>
              </a:rPr>
              <a:t>Positive Childhood Experiences can reduce depression in adulthood as a result of experiencing 4 ACEs by</a:t>
            </a:r>
          </a:p>
          <a:p>
            <a:pPr algn="ctr"/>
            <a:r>
              <a:rPr lang="en-US" sz="3200" b="1" dirty="0">
                <a:solidFill>
                  <a:schemeClr val="accent5">
                    <a:lumMod val="75000"/>
                  </a:schemeClr>
                </a:solidFill>
              </a:rPr>
              <a:t>66%</a:t>
            </a:r>
          </a:p>
          <a:p>
            <a:pPr marL="285750" indent="-285750">
              <a:buFont typeface="Arial" panose="020B0604020202020204" pitchFamily="34" charset="0"/>
              <a:buChar char="•"/>
            </a:pPr>
            <a:endParaRPr lang="en-US" b="1" dirty="0">
              <a:solidFill>
                <a:srgbClr val="002060"/>
              </a:solidFill>
            </a:endParaRPr>
          </a:p>
        </p:txBody>
      </p:sp>
    </p:spTree>
    <p:extLst>
      <p:ext uri="{BB962C8B-B14F-4D97-AF65-F5344CB8AC3E}">
        <p14:creationId xmlns:p14="http://schemas.microsoft.com/office/powerpoint/2010/main" val="4697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4A5068-C732-4223-8223-6A8D205499B4}"/>
              </a:ext>
            </a:extLst>
          </p:cNvPr>
          <p:cNvSpPr>
            <a:spLocks noGrp="1"/>
          </p:cNvSpPr>
          <p:nvPr>
            <p:ph type="title"/>
          </p:nvPr>
        </p:nvSpPr>
        <p:spPr>
          <a:xfrm>
            <a:off x="1027386" y="468496"/>
            <a:ext cx="10515600" cy="1118618"/>
          </a:xfrm>
        </p:spPr>
        <p:txBody>
          <a:bodyPr>
            <a:normAutofit/>
          </a:bodyPr>
          <a:lstStyle/>
          <a:p>
            <a:r>
              <a:rPr lang="en-US" sz="2800" dirty="0">
                <a:solidFill>
                  <a:schemeClr val="accent5">
                    <a:lumMod val="75000"/>
                  </a:schemeClr>
                </a:solidFill>
                <a:latin typeface="Calibri (Body)"/>
              </a:rPr>
              <a:t>Positive Childhood Experiences Overcome the Effects of ACEs</a:t>
            </a:r>
          </a:p>
        </p:txBody>
      </p:sp>
      <p:cxnSp>
        <p:nvCxnSpPr>
          <p:cNvPr id="7" name="Straight Connector 6">
            <a:extLst>
              <a:ext uri="{FF2B5EF4-FFF2-40B4-BE49-F238E27FC236}">
                <a16:creationId xmlns:a16="http://schemas.microsoft.com/office/drawing/2014/main" id="{C403E857-3E11-4E1F-A046-F6856FE114DD}"/>
              </a:ext>
            </a:extLst>
          </p:cNvPr>
          <p:cNvCxnSpPr>
            <a:cxnSpLocks/>
          </p:cNvCxnSpPr>
          <p:nvPr/>
        </p:nvCxnSpPr>
        <p:spPr>
          <a:xfrm>
            <a:off x="1027386" y="1302134"/>
            <a:ext cx="8528094"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EA299ED9-02DD-4C82-8C70-28D547904C97}"/>
              </a:ext>
            </a:extLst>
          </p:cNvPr>
          <p:cNvSpPr txBox="1"/>
          <p:nvPr/>
        </p:nvSpPr>
        <p:spPr>
          <a:xfrm>
            <a:off x="7362234" y="6389504"/>
            <a:ext cx="4829766" cy="307777"/>
          </a:xfrm>
          <a:prstGeom prst="rect">
            <a:avLst/>
          </a:prstGeom>
          <a:noFill/>
        </p:spPr>
        <p:txBody>
          <a:bodyPr wrap="square">
            <a:spAutoFit/>
          </a:bodyPr>
          <a:lstStyle/>
          <a:p>
            <a:pPr algn="ctr"/>
            <a:r>
              <a:rPr lang="en-US" sz="1400" dirty="0">
                <a:solidFill>
                  <a:srgbClr val="002060"/>
                </a:solidFill>
                <a:latin typeface="Calibri (Body)"/>
                <a:cs typeface="Arial" panose="020B0604020202020204" pitchFamily="34" charset="0"/>
              </a:rPr>
              <a:t>Bethell et al., 2019.,</a:t>
            </a:r>
            <a:r>
              <a:rPr lang="en-US" sz="1400" dirty="0">
                <a:latin typeface="Calibri (Body)"/>
              </a:rPr>
              <a:t> </a:t>
            </a:r>
            <a:r>
              <a:rPr lang="en-US" sz="1400" dirty="0">
                <a:solidFill>
                  <a:srgbClr val="002060"/>
                </a:solidFill>
                <a:latin typeface="Calibri (Body)"/>
              </a:rPr>
              <a:t>doi: 10.1377/hlthaff.2018.054</a:t>
            </a:r>
            <a:endParaRPr lang="en-US" sz="1400" b="1" dirty="0">
              <a:solidFill>
                <a:srgbClr val="002060"/>
              </a:solidFill>
              <a:latin typeface="Calibri (Body)"/>
              <a:cs typeface="Arial" panose="020B0604020202020204" pitchFamily="34" charset="0"/>
            </a:endParaRPr>
          </a:p>
        </p:txBody>
      </p:sp>
      <p:sp>
        <p:nvSpPr>
          <p:cNvPr id="10" name="Arrow: Down 9">
            <a:extLst>
              <a:ext uri="{FF2B5EF4-FFF2-40B4-BE49-F238E27FC236}">
                <a16:creationId xmlns:a16="http://schemas.microsoft.com/office/drawing/2014/main" id="{96451720-AA7E-4D57-A5F4-0B3D2893EFBD}"/>
              </a:ext>
            </a:extLst>
          </p:cNvPr>
          <p:cNvSpPr/>
          <p:nvPr/>
        </p:nvSpPr>
        <p:spPr>
          <a:xfrm rot="10800000">
            <a:off x="2155146" y="1479650"/>
            <a:ext cx="191814" cy="4296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4612B34-0467-49CD-8884-21B70FF17E2A}"/>
              </a:ext>
            </a:extLst>
          </p:cNvPr>
          <p:cNvSpPr txBox="1"/>
          <p:nvPr/>
        </p:nvSpPr>
        <p:spPr>
          <a:xfrm>
            <a:off x="484939" y="2939523"/>
            <a:ext cx="1635091" cy="1107996"/>
          </a:xfrm>
          <a:prstGeom prst="rect">
            <a:avLst/>
          </a:prstGeom>
          <a:noFill/>
        </p:spPr>
        <p:txBody>
          <a:bodyPr wrap="square" rtlCol="0">
            <a:spAutoFit/>
          </a:bodyPr>
          <a:lstStyle/>
          <a:p>
            <a:r>
              <a:rPr lang="en-US" sz="2400" dirty="0">
                <a:solidFill>
                  <a:srgbClr val="002060"/>
                </a:solidFill>
              </a:rPr>
              <a:t>Flourishing Children</a:t>
            </a:r>
          </a:p>
          <a:p>
            <a:pPr marL="285750" indent="-285750">
              <a:buFont typeface="Arial" panose="020B0604020202020204" pitchFamily="34" charset="0"/>
              <a:buChar char="•"/>
            </a:pPr>
            <a:endParaRPr lang="en-US" b="1" dirty="0">
              <a:solidFill>
                <a:srgbClr val="002060"/>
              </a:solidFill>
            </a:endParaRPr>
          </a:p>
        </p:txBody>
      </p:sp>
      <p:sp>
        <p:nvSpPr>
          <p:cNvPr id="13" name="Arrow: Down 12">
            <a:extLst>
              <a:ext uri="{FF2B5EF4-FFF2-40B4-BE49-F238E27FC236}">
                <a16:creationId xmlns:a16="http://schemas.microsoft.com/office/drawing/2014/main" id="{8432B3B7-EBC5-4223-9DC4-51108A53C78B}"/>
              </a:ext>
            </a:extLst>
          </p:cNvPr>
          <p:cNvSpPr/>
          <p:nvPr/>
        </p:nvSpPr>
        <p:spPr>
          <a:xfrm rot="16200000">
            <a:off x="5710851" y="2056653"/>
            <a:ext cx="299700" cy="72981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607B847-BE80-487B-A046-439FB881D72C}"/>
              </a:ext>
            </a:extLst>
          </p:cNvPr>
          <p:cNvSpPr txBox="1"/>
          <p:nvPr/>
        </p:nvSpPr>
        <p:spPr>
          <a:xfrm>
            <a:off x="3601348" y="5852007"/>
            <a:ext cx="4518706" cy="461665"/>
          </a:xfrm>
          <a:prstGeom prst="rect">
            <a:avLst/>
          </a:prstGeom>
          <a:noFill/>
        </p:spPr>
        <p:txBody>
          <a:bodyPr wrap="square" rtlCol="0">
            <a:spAutoFit/>
          </a:bodyPr>
          <a:lstStyle/>
          <a:p>
            <a:r>
              <a:rPr lang="en-US" sz="2400" dirty="0">
                <a:solidFill>
                  <a:srgbClr val="002060"/>
                </a:solidFill>
              </a:rPr>
              <a:t>Positive Childhood Experiences</a:t>
            </a:r>
          </a:p>
        </p:txBody>
      </p:sp>
      <p:sp>
        <p:nvSpPr>
          <p:cNvPr id="15" name="TextBox 14">
            <a:extLst>
              <a:ext uri="{FF2B5EF4-FFF2-40B4-BE49-F238E27FC236}">
                <a16:creationId xmlns:a16="http://schemas.microsoft.com/office/drawing/2014/main" id="{848E5470-717F-44FC-BD67-620FD3EC0EC6}"/>
              </a:ext>
            </a:extLst>
          </p:cNvPr>
          <p:cNvSpPr txBox="1"/>
          <p:nvPr/>
        </p:nvSpPr>
        <p:spPr>
          <a:xfrm>
            <a:off x="2296353" y="3872232"/>
            <a:ext cx="1045254" cy="369332"/>
          </a:xfrm>
          <a:prstGeom prst="rect">
            <a:avLst/>
          </a:prstGeom>
          <a:noFill/>
        </p:spPr>
        <p:txBody>
          <a:bodyPr wrap="square" rtlCol="0">
            <a:spAutoFit/>
          </a:bodyPr>
          <a:lstStyle/>
          <a:p>
            <a:r>
              <a:rPr lang="en-US" dirty="0">
                <a:solidFill>
                  <a:schemeClr val="accent5">
                    <a:lumMod val="75000"/>
                  </a:schemeClr>
                </a:solidFill>
              </a:rPr>
              <a:t>0 ACEs</a:t>
            </a:r>
          </a:p>
        </p:txBody>
      </p:sp>
      <p:sp>
        <p:nvSpPr>
          <p:cNvPr id="16" name="TextBox 15">
            <a:extLst>
              <a:ext uri="{FF2B5EF4-FFF2-40B4-BE49-F238E27FC236}">
                <a16:creationId xmlns:a16="http://schemas.microsoft.com/office/drawing/2014/main" id="{EAAB230F-FE3A-49C3-99CB-F315C0269EF1}"/>
              </a:ext>
            </a:extLst>
          </p:cNvPr>
          <p:cNvSpPr txBox="1"/>
          <p:nvPr/>
        </p:nvSpPr>
        <p:spPr>
          <a:xfrm>
            <a:off x="2305287" y="4359126"/>
            <a:ext cx="1045254" cy="369332"/>
          </a:xfrm>
          <a:prstGeom prst="rect">
            <a:avLst/>
          </a:prstGeom>
          <a:noFill/>
        </p:spPr>
        <p:txBody>
          <a:bodyPr wrap="square" rtlCol="0">
            <a:spAutoFit/>
          </a:bodyPr>
          <a:lstStyle/>
          <a:p>
            <a:r>
              <a:rPr lang="en-US" dirty="0">
                <a:solidFill>
                  <a:schemeClr val="accent5">
                    <a:lumMod val="75000"/>
                  </a:schemeClr>
                </a:solidFill>
              </a:rPr>
              <a:t>1 ACE</a:t>
            </a:r>
          </a:p>
        </p:txBody>
      </p:sp>
      <p:sp>
        <p:nvSpPr>
          <p:cNvPr id="17" name="TextBox 16">
            <a:extLst>
              <a:ext uri="{FF2B5EF4-FFF2-40B4-BE49-F238E27FC236}">
                <a16:creationId xmlns:a16="http://schemas.microsoft.com/office/drawing/2014/main" id="{5FD055AD-1989-42BD-AAD7-67E5FBCE8F51}"/>
              </a:ext>
            </a:extLst>
          </p:cNvPr>
          <p:cNvSpPr txBox="1"/>
          <p:nvPr/>
        </p:nvSpPr>
        <p:spPr>
          <a:xfrm>
            <a:off x="2305287" y="5229159"/>
            <a:ext cx="1045254" cy="369332"/>
          </a:xfrm>
          <a:prstGeom prst="rect">
            <a:avLst/>
          </a:prstGeom>
          <a:noFill/>
        </p:spPr>
        <p:txBody>
          <a:bodyPr wrap="square" rtlCol="0">
            <a:spAutoFit/>
          </a:bodyPr>
          <a:lstStyle/>
          <a:p>
            <a:r>
              <a:rPr lang="en-US" dirty="0">
                <a:solidFill>
                  <a:schemeClr val="accent5">
                    <a:lumMod val="75000"/>
                  </a:schemeClr>
                </a:solidFill>
              </a:rPr>
              <a:t>4-9 ACEs</a:t>
            </a:r>
          </a:p>
        </p:txBody>
      </p:sp>
      <p:sp>
        <p:nvSpPr>
          <p:cNvPr id="18" name="TextBox 17">
            <a:extLst>
              <a:ext uri="{FF2B5EF4-FFF2-40B4-BE49-F238E27FC236}">
                <a16:creationId xmlns:a16="http://schemas.microsoft.com/office/drawing/2014/main" id="{2B1E1A9E-E2EA-4DFD-9D8B-FC5667CB9C7E}"/>
              </a:ext>
            </a:extLst>
          </p:cNvPr>
          <p:cNvSpPr txBox="1"/>
          <p:nvPr/>
        </p:nvSpPr>
        <p:spPr>
          <a:xfrm>
            <a:off x="2305287" y="4773349"/>
            <a:ext cx="1127759" cy="369332"/>
          </a:xfrm>
          <a:prstGeom prst="rect">
            <a:avLst/>
          </a:prstGeom>
          <a:noFill/>
        </p:spPr>
        <p:txBody>
          <a:bodyPr wrap="square" rtlCol="0">
            <a:spAutoFit/>
          </a:bodyPr>
          <a:lstStyle/>
          <a:p>
            <a:r>
              <a:rPr lang="en-US" dirty="0">
                <a:solidFill>
                  <a:schemeClr val="accent5">
                    <a:lumMod val="75000"/>
                  </a:schemeClr>
                </a:solidFill>
              </a:rPr>
              <a:t>2-3  ACEs</a:t>
            </a:r>
          </a:p>
        </p:txBody>
      </p:sp>
      <p:cxnSp>
        <p:nvCxnSpPr>
          <p:cNvPr id="20" name="Straight Arrow Connector 19">
            <a:extLst>
              <a:ext uri="{FF2B5EF4-FFF2-40B4-BE49-F238E27FC236}">
                <a16:creationId xmlns:a16="http://schemas.microsoft.com/office/drawing/2014/main" id="{5F1D34D6-AA98-4D5B-AF03-606895A51E86}"/>
              </a:ext>
            </a:extLst>
          </p:cNvPr>
          <p:cNvCxnSpPr>
            <a:cxnSpLocks/>
          </p:cNvCxnSpPr>
          <p:nvPr/>
        </p:nvCxnSpPr>
        <p:spPr>
          <a:xfrm flipV="1">
            <a:off x="3525234" y="2519466"/>
            <a:ext cx="4982845" cy="243854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6B2372-A5C6-4D96-8847-61D87A331F3E}"/>
              </a:ext>
            </a:extLst>
          </p:cNvPr>
          <p:cNvCxnSpPr>
            <a:cxnSpLocks/>
          </p:cNvCxnSpPr>
          <p:nvPr/>
        </p:nvCxnSpPr>
        <p:spPr>
          <a:xfrm flipV="1">
            <a:off x="3537891" y="2957648"/>
            <a:ext cx="4970188" cy="2456177"/>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FCF939-242C-47EA-8CD4-F4297E860B40}"/>
              </a:ext>
            </a:extLst>
          </p:cNvPr>
          <p:cNvCxnSpPr>
            <a:cxnSpLocks/>
          </p:cNvCxnSpPr>
          <p:nvPr/>
        </p:nvCxnSpPr>
        <p:spPr>
          <a:xfrm flipV="1">
            <a:off x="3537891" y="2015624"/>
            <a:ext cx="4970188" cy="2528168"/>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2B0CC26-0FEF-4B56-8815-CA0EEDBF5DED}"/>
              </a:ext>
            </a:extLst>
          </p:cNvPr>
          <p:cNvCxnSpPr>
            <a:cxnSpLocks/>
          </p:cNvCxnSpPr>
          <p:nvPr/>
        </p:nvCxnSpPr>
        <p:spPr>
          <a:xfrm flipV="1">
            <a:off x="3528190" y="1581349"/>
            <a:ext cx="4979889" cy="253345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7C3433-503C-4186-8158-9F3D3987D7DE}"/>
              </a:ext>
            </a:extLst>
          </p:cNvPr>
          <p:cNvSpPr txBox="1"/>
          <p:nvPr/>
        </p:nvSpPr>
        <p:spPr>
          <a:xfrm>
            <a:off x="8979978" y="3580633"/>
            <a:ext cx="3026037" cy="1938992"/>
          </a:xfrm>
          <a:prstGeom prst="rect">
            <a:avLst/>
          </a:prstGeom>
          <a:noFill/>
          <a:ln>
            <a:solidFill>
              <a:schemeClr val="accent5">
                <a:lumMod val="75000"/>
              </a:schemeClr>
            </a:solidFill>
          </a:ln>
        </p:spPr>
        <p:txBody>
          <a:bodyPr wrap="square" rtlCol="0">
            <a:spAutoFit/>
          </a:bodyPr>
          <a:lstStyle/>
          <a:p>
            <a:r>
              <a:rPr lang="en-US" sz="2400" dirty="0">
                <a:solidFill>
                  <a:srgbClr val="002060"/>
                </a:solidFill>
              </a:rPr>
              <a:t>Positive Childhood Experiences have a </a:t>
            </a:r>
            <a:r>
              <a:rPr lang="en-US" sz="2400" b="1" dirty="0">
                <a:solidFill>
                  <a:schemeClr val="accent5">
                    <a:lumMod val="75000"/>
                  </a:schemeClr>
                </a:solidFill>
              </a:rPr>
              <a:t>greater effect than ACEs on whether children flourish</a:t>
            </a:r>
          </a:p>
        </p:txBody>
      </p:sp>
      <p:sp>
        <p:nvSpPr>
          <p:cNvPr id="32" name="TextBox 31">
            <a:extLst>
              <a:ext uri="{FF2B5EF4-FFF2-40B4-BE49-F238E27FC236}">
                <a16:creationId xmlns:a16="http://schemas.microsoft.com/office/drawing/2014/main" id="{0FCF7E3A-3578-48BE-84EA-3224CB82657E}"/>
              </a:ext>
            </a:extLst>
          </p:cNvPr>
          <p:cNvSpPr txBox="1"/>
          <p:nvPr/>
        </p:nvSpPr>
        <p:spPr>
          <a:xfrm>
            <a:off x="8988848" y="1479650"/>
            <a:ext cx="3026037" cy="2062103"/>
          </a:xfrm>
          <a:prstGeom prst="rect">
            <a:avLst/>
          </a:prstGeom>
          <a:noFill/>
          <a:ln>
            <a:solidFill>
              <a:schemeClr val="accent5">
                <a:lumMod val="75000"/>
              </a:schemeClr>
            </a:solidFill>
          </a:ln>
        </p:spPr>
        <p:txBody>
          <a:bodyPr wrap="square" rtlCol="0">
            <a:spAutoFit/>
          </a:bodyPr>
          <a:lstStyle/>
          <a:p>
            <a:r>
              <a:rPr lang="en-US" sz="2400" dirty="0">
                <a:solidFill>
                  <a:srgbClr val="002060"/>
                </a:solidFill>
              </a:rPr>
              <a:t>Positive Childhood Experiences can increase the % of flourishing children by</a:t>
            </a:r>
          </a:p>
          <a:p>
            <a:pPr algn="ctr"/>
            <a:r>
              <a:rPr lang="en-US" sz="3200" b="1" dirty="0">
                <a:solidFill>
                  <a:schemeClr val="accent5">
                    <a:lumMod val="75000"/>
                  </a:schemeClr>
                </a:solidFill>
              </a:rPr>
              <a:t>2X</a:t>
            </a:r>
          </a:p>
        </p:txBody>
      </p:sp>
    </p:spTree>
    <p:extLst>
      <p:ext uri="{BB962C8B-B14F-4D97-AF65-F5344CB8AC3E}">
        <p14:creationId xmlns:p14="http://schemas.microsoft.com/office/powerpoint/2010/main" val="5012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106" y="-19549"/>
            <a:ext cx="12157787" cy="781550"/>
          </a:xfrm>
        </p:spPr>
        <p:txBody>
          <a:bodyPr>
            <a:noAutofit/>
          </a:bodyPr>
          <a:lstStyle/>
          <a:p>
            <a:r>
              <a:rPr lang="en-US" sz="2800" b="1" dirty="0">
                <a:solidFill>
                  <a:schemeClr val="bg1"/>
                </a:solidFill>
                <a:latin typeface="+mn-lt"/>
              </a:rPr>
              <a:t>                   Our Model</a:t>
            </a:r>
          </a:p>
        </p:txBody>
      </p:sp>
      <p:sp>
        <p:nvSpPr>
          <p:cNvPr id="3" name="Content Placeholder 2"/>
          <p:cNvSpPr>
            <a:spLocks noGrp="1"/>
          </p:cNvSpPr>
          <p:nvPr>
            <p:ph idx="1"/>
          </p:nvPr>
        </p:nvSpPr>
        <p:spPr>
          <a:xfrm>
            <a:off x="0" y="904241"/>
            <a:ext cx="12192000" cy="1000775"/>
          </a:xfrm>
        </p:spPr>
        <p:txBody>
          <a:bodyPr anchor="ctr">
            <a:normAutofit/>
          </a:bodyPr>
          <a:lstStyle/>
          <a:p>
            <a:pPr marL="0" indent="0" algn="ctr">
              <a:buNone/>
            </a:pPr>
            <a:r>
              <a:rPr lang="en-US" sz="2400" dirty="0">
                <a:solidFill>
                  <a:schemeClr val="tx2"/>
                </a:solidFill>
                <a:latin typeface="+mn-lt"/>
              </a:rPr>
              <a:t>At routine health check ups from infancy through 5 years,</a:t>
            </a:r>
            <a:br>
              <a:rPr lang="en-US" sz="2400" dirty="0">
                <a:solidFill>
                  <a:schemeClr val="tx2"/>
                </a:solidFill>
                <a:latin typeface="+mn-lt"/>
              </a:rPr>
            </a:br>
            <a:r>
              <a:rPr lang="en-US" sz="2400" dirty="0">
                <a:solidFill>
                  <a:schemeClr val="tx2"/>
                </a:solidFill>
              </a:rPr>
              <a:t>Reach Out and Read-trained doctors and nurse practitioners:</a:t>
            </a:r>
          </a:p>
        </p:txBody>
      </p:sp>
      <p:grpSp>
        <p:nvGrpSpPr>
          <p:cNvPr id="13" name="Group 12">
            <a:extLst>
              <a:ext uri="{FF2B5EF4-FFF2-40B4-BE49-F238E27FC236}">
                <a16:creationId xmlns:a16="http://schemas.microsoft.com/office/drawing/2014/main" id="{A3FC7EAA-E4B8-4150-A723-084F7908E41F}"/>
              </a:ext>
            </a:extLst>
          </p:cNvPr>
          <p:cNvGrpSpPr/>
          <p:nvPr/>
        </p:nvGrpSpPr>
        <p:grpSpPr>
          <a:xfrm>
            <a:off x="1628774" y="2008041"/>
            <a:ext cx="8934450" cy="3348006"/>
            <a:chOff x="1581150" y="2600565"/>
            <a:chExt cx="8934450" cy="3348006"/>
          </a:xfrm>
        </p:grpSpPr>
        <p:sp>
          <p:nvSpPr>
            <p:cNvPr id="4" name="TextBox 3"/>
            <p:cNvSpPr txBox="1"/>
            <p:nvPr/>
          </p:nvSpPr>
          <p:spPr>
            <a:xfrm>
              <a:off x="1581150" y="2805279"/>
              <a:ext cx="3048000" cy="1452770"/>
            </a:xfrm>
            <a:prstGeom prst="rect">
              <a:avLst/>
            </a:prstGeom>
            <a:noFill/>
          </p:spPr>
          <p:txBody>
            <a:bodyPr wrap="square" rtlCol="0">
              <a:spAutoFit/>
            </a:bodyPr>
            <a:lstStyle/>
            <a:p>
              <a:pPr marL="182880" indent="-182880">
                <a:lnSpc>
                  <a:spcPts val="2100"/>
                </a:lnSpc>
                <a:buClr>
                  <a:srgbClr val="2E2E2E"/>
                </a:buClr>
                <a:buFont typeface="Arial" panose="020B0604020202020204" pitchFamily="34" charset="0"/>
                <a:buChar char="•"/>
              </a:pPr>
              <a:r>
                <a:rPr lang="en-US" sz="2400" b="1" dirty="0">
                  <a:solidFill>
                    <a:schemeClr val="accent5">
                      <a:lumMod val="75000"/>
                    </a:schemeClr>
                  </a:solidFill>
                </a:rPr>
                <a:t>talk with families </a:t>
              </a:r>
              <a:r>
                <a:rPr lang="en-US" sz="2400" dirty="0">
                  <a:solidFill>
                    <a:schemeClr val="tx2"/>
                  </a:solidFill>
                </a:rPr>
                <a:t>about the benefits of reading aloud and engaging with their young children</a:t>
              </a:r>
            </a:p>
          </p:txBody>
        </p:sp>
        <p:sp>
          <p:nvSpPr>
            <p:cNvPr id="5" name="TextBox 4"/>
            <p:cNvSpPr txBox="1"/>
            <p:nvPr/>
          </p:nvSpPr>
          <p:spPr>
            <a:xfrm>
              <a:off x="1581150" y="4495801"/>
              <a:ext cx="3276600" cy="1452770"/>
            </a:xfrm>
            <a:prstGeom prst="rect">
              <a:avLst/>
            </a:prstGeom>
            <a:noFill/>
          </p:spPr>
          <p:txBody>
            <a:bodyPr wrap="square" rtlCol="0">
              <a:spAutoFit/>
            </a:bodyPr>
            <a:lstStyle/>
            <a:p>
              <a:pPr marL="182880" indent="-182880">
                <a:lnSpc>
                  <a:spcPts val="2100"/>
                </a:lnSpc>
                <a:buClr>
                  <a:srgbClr val="2E2E2E"/>
                </a:buClr>
                <a:buFont typeface="Arial" panose="020B0604020202020204" pitchFamily="34" charset="0"/>
                <a:buChar char="•"/>
              </a:pPr>
              <a:r>
                <a:rPr lang="en-US" sz="2400" b="1" dirty="0">
                  <a:solidFill>
                    <a:schemeClr val="accent5">
                      <a:lumMod val="75000"/>
                    </a:schemeClr>
                  </a:solidFill>
                </a:rPr>
                <a:t>show them</a:t>
              </a:r>
              <a:r>
                <a:rPr lang="en-US" sz="2400" dirty="0">
                  <a:solidFill>
                    <a:schemeClr val="accent5">
                      <a:lumMod val="75000"/>
                    </a:schemeClr>
                  </a:solidFill>
                </a:rPr>
                <a:t> </a:t>
              </a:r>
              <a:r>
                <a:rPr lang="en-US" sz="2400" dirty="0">
                  <a:solidFill>
                    <a:schemeClr val="tx2"/>
                  </a:solidFill>
                </a:rPr>
                <a:t>how to look at books and talk about the stories with their infants, toddlers, and preschoolers</a:t>
              </a:r>
              <a:endParaRPr lang="en-US" sz="2400" b="1" dirty="0">
                <a:solidFill>
                  <a:schemeClr val="tx2"/>
                </a:solidFill>
              </a:endParaRPr>
            </a:p>
          </p:txBody>
        </p:sp>
        <p:sp>
          <p:nvSpPr>
            <p:cNvPr id="6" name="TextBox 5"/>
            <p:cNvSpPr txBox="1"/>
            <p:nvPr/>
          </p:nvSpPr>
          <p:spPr>
            <a:xfrm>
              <a:off x="7467600" y="2799217"/>
              <a:ext cx="3048000" cy="1452770"/>
            </a:xfrm>
            <a:prstGeom prst="rect">
              <a:avLst/>
            </a:prstGeom>
            <a:noFill/>
          </p:spPr>
          <p:txBody>
            <a:bodyPr wrap="square" rtlCol="0">
              <a:spAutoFit/>
            </a:bodyPr>
            <a:lstStyle/>
            <a:p>
              <a:pPr marL="182880" indent="-182880">
                <a:lnSpc>
                  <a:spcPts val="2100"/>
                </a:lnSpc>
                <a:buClr>
                  <a:srgbClr val="2E2E2E"/>
                </a:buClr>
                <a:buFont typeface="Arial" panose="020B0604020202020204" pitchFamily="34" charset="0"/>
                <a:buChar char="•"/>
              </a:pPr>
              <a:r>
                <a:rPr lang="en-US" sz="2400" b="1" dirty="0">
                  <a:solidFill>
                    <a:schemeClr val="accent5">
                      <a:lumMod val="75000"/>
                    </a:schemeClr>
                  </a:solidFill>
                </a:rPr>
                <a:t>encourage them </a:t>
              </a:r>
              <a:r>
                <a:rPr lang="en-US" sz="2400" dirty="0">
                  <a:solidFill>
                    <a:schemeClr val="tx2"/>
                  </a:solidFill>
                </a:rPr>
                <a:t>to cuddle up, read together at home, and build routines around books</a:t>
              </a:r>
              <a:endParaRPr lang="en-US" sz="2400" b="1" dirty="0">
                <a:solidFill>
                  <a:schemeClr val="tx2"/>
                </a:solidFill>
              </a:endParaRPr>
            </a:p>
          </p:txBody>
        </p:sp>
        <p:sp>
          <p:nvSpPr>
            <p:cNvPr id="7" name="TextBox 6"/>
            <p:cNvSpPr txBox="1"/>
            <p:nvPr/>
          </p:nvSpPr>
          <p:spPr>
            <a:xfrm>
              <a:off x="7467600" y="4495801"/>
              <a:ext cx="2819400" cy="914161"/>
            </a:xfrm>
            <a:prstGeom prst="rect">
              <a:avLst/>
            </a:prstGeom>
            <a:noFill/>
          </p:spPr>
          <p:txBody>
            <a:bodyPr wrap="square" rtlCol="0">
              <a:spAutoFit/>
            </a:bodyPr>
            <a:lstStyle/>
            <a:p>
              <a:pPr marL="182880" indent="-182880">
                <a:lnSpc>
                  <a:spcPts val="2100"/>
                </a:lnSpc>
                <a:buFont typeface="Arial" panose="020B0604020202020204" pitchFamily="34" charset="0"/>
                <a:buChar char="•"/>
              </a:pPr>
              <a:r>
                <a:rPr lang="en-US" sz="2400" dirty="0">
                  <a:solidFill>
                    <a:schemeClr val="tx2"/>
                  </a:solidFill>
                </a:rPr>
                <a:t>and </a:t>
              </a:r>
              <a:r>
                <a:rPr lang="en-US" sz="2400" b="1" dirty="0">
                  <a:solidFill>
                    <a:schemeClr val="accent5">
                      <a:lumMod val="75000"/>
                    </a:schemeClr>
                  </a:solidFill>
                </a:rPr>
                <a:t>give the child a new book </a:t>
              </a:r>
              <a:r>
                <a:rPr lang="en-US" sz="2400" dirty="0">
                  <a:solidFill>
                    <a:schemeClr val="tx2"/>
                  </a:solidFill>
                </a:rPr>
                <a:t>to take home and keep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1" y="2600565"/>
              <a:ext cx="1295399" cy="3190635"/>
            </a:xfrm>
            <a:prstGeom prst="rect">
              <a:avLst/>
            </a:prstGeom>
          </p:spPr>
        </p:pic>
      </p:grpSp>
      <p:sp>
        <p:nvSpPr>
          <p:cNvPr id="9" name="TextBox 8"/>
          <p:cNvSpPr txBox="1"/>
          <p:nvPr/>
        </p:nvSpPr>
        <p:spPr>
          <a:xfrm>
            <a:off x="2658696" y="5646004"/>
            <a:ext cx="6874609" cy="914161"/>
          </a:xfrm>
          <a:prstGeom prst="rect">
            <a:avLst/>
          </a:prstGeom>
          <a:noFill/>
        </p:spPr>
        <p:txBody>
          <a:bodyPr wrap="square" rtlCol="0">
            <a:spAutoFit/>
          </a:bodyPr>
          <a:lstStyle/>
          <a:p>
            <a:pPr algn="ctr">
              <a:lnSpc>
                <a:spcPts val="2100"/>
              </a:lnSpc>
            </a:pPr>
            <a:r>
              <a:rPr lang="en-US" sz="2400" dirty="0">
                <a:solidFill>
                  <a:srgbClr val="002060"/>
                </a:solidFill>
              </a:rPr>
              <a:t>During the exam, providers also use the book for </a:t>
            </a:r>
            <a:r>
              <a:rPr lang="en-US" sz="2400" b="1" dirty="0">
                <a:solidFill>
                  <a:schemeClr val="accent5">
                    <a:lumMod val="75000"/>
                  </a:schemeClr>
                </a:solidFill>
              </a:rPr>
              <a:t>developmental surveillance</a:t>
            </a:r>
            <a:r>
              <a:rPr lang="en-US" sz="2400" dirty="0">
                <a:solidFill>
                  <a:srgbClr val="002060"/>
                </a:solidFill>
              </a:rPr>
              <a:t>, observing how the child and caregiver interact with the book and each other</a:t>
            </a:r>
          </a:p>
        </p:txBody>
      </p:sp>
    </p:spTree>
    <p:extLst>
      <p:ext uri="{BB962C8B-B14F-4D97-AF65-F5344CB8AC3E}">
        <p14:creationId xmlns:p14="http://schemas.microsoft.com/office/powerpoint/2010/main" val="298814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8CBD-08A6-4F71-84FC-510FBC954CDC}"/>
              </a:ext>
            </a:extLst>
          </p:cNvPr>
          <p:cNvSpPr>
            <a:spLocks noGrp="1"/>
          </p:cNvSpPr>
          <p:nvPr>
            <p:ph type="title"/>
          </p:nvPr>
        </p:nvSpPr>
        <p:spPr>
          <a:xfrm>
            <a:off x="1561671" y="0"/>
            <a:ext cx="10630329" cy="715106"/>
          </a:xfrm>
        </p:spPr>
        <p:txBody>
          <a:bodyPr>
            <a:normAutofit/>
          </a:bodyPr>
          <a:lstStyle/>
          <a:p>
            <a:r>
              <a:rPr lang="en-US" sz="3000" b="1" dirty="0">
                <a:solidFill>
                  <a:schemeClr val="bg1"/>
                </a:solidFill>
                <a:latin typeface="+mn-lt"/>
              </a:rPr>
              <a:t>Reach Out and Read in Two Minutes</a:t>
            </a:r>
          </a:p>
        </p:txBody>
      </p:sp>
      <p:sp>
        <p:nvSpPr>
          <p:cNvPr id="35" name="Rectangle 34">
            <a:extLst>
              <a:ext uri="{FF2B5EF4-FFF2-40B4-BE49-F238E27FC236}">
                <a16:creationId xmlns:a16="http://schemas.microsoft.com/office/drawing/2014/main" id="{DE045558-E856-4B5C-A151-FE75C6D6290E}"/>
              </a:ext>
            </a:extLst>
          </p:cNvPr>
          <p:cNvSpPr/>
          <p:nvPr/>
        </p:nvSpPr>
        <p:spPr>
          <a:xfrm>
            <a:off x="9784657" y="4267200"/>
            <a:ext cx="2031328" cy="3046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sp>
        <p:nvSpPr>
          <p:cNvPr id="33" name="Rectangle 32">
            <a:extLst>
              <a:ext uri="{FF2B5EF4-FFF2-40B4-BE49-F238E27FC236}">
                <a16:creationId xmlns:a16="http://schemas.microsoft.com/office/drawing/2014/main" id="{4B351032-A079-4B61-804F-B1844A8390DA}"/>
              </a:ext>
            </a:extLst>
          </p:cNvPr>
          <p:cNvSpPr/>
          <p:nvPr/>
        </p:nvSpPr>
        <p:spPr>
          <a:xfrm>
            <a:off x="9336254" y="2884030"/>
            <a:ext cx="2031328" cy="6996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nchor="t"/>
          <a:lstStyle/>
          <a:p>
            <a:endParaRPr lang="en-US" dirty="0"/>
          </a:p>
        </p:txBody>
      </p:sp>
      <p:pic>
        <p:nvPicPr>
          <p:cNvPr id="9" name="Online Media 2" title="Reach Out and Read Training Video | Four-Month Visit">
            <a:hlinkClick r:id="" action="ppaction://media"/>
            <a:extLst>
              <a:ext uri="{FF2B5EF4-FFF2-40B4-BE49-F238E27FC236}">
                <a16:creationId xmlns:a16="http://schemas.microsoft.com/office/drawing/2014/main" id="{0A49E790-7EA9-4CB7-A300-8C4317CE832B}"/>
              </a:ext>
            </a:extLst>
          </p:cNvPr>
          <p:cNvPicPr>
            <a:picLocks noRot="1" noChangeAspect="1"/>
          </p:cNvPicPr>
          <p:nvPr>
            <a:videoFile r:link="rId1"/>
          </p:nvPr>
        </p:nvPicPr>
        <p:blipFill>
          <a:blip r:embed="rId4"/>
          <a:stretch>
            <a:fillRect/>
          </a:stretch>
        </p:blipFill>
        <p:spPr>
          <a:xfrm>
            <a:off x="1391678" y="1120291"/>
            <a:ext cx="9408643" cy="5315883"/>
          </a:xfrm>
          <a:prstGeom prst="rect">
            <a:avLst/>
          </a:prstGeom>
        </p:spPr>
      </p:pic>
      <p:sp>
        <p:nvSpPr>
          <p:cNvPr id="3" name="TextBox 2">
            <a:extLst>
              <a:ext uri="{FF2B5EF4-FFF2-40B4-BE49-F238E27FC236}">
                <a16:creationId xmlns:a16="http://schemas.microsoft.com/office/drawing/2014/main" id="{8E582169-3D78-4B6D-BD05-C5B037D415D4}"/>
              </a:ext>
            </a:extLst>
          </p:cNvPr>
          <p:cNvSpPr txBox="1"/>
          <p:nvPr/>
        </p:nvSpPr>
        <p:spPr>
          <a:xfrm>
            <a:off x="7121893" y="6472027"/>
            <a:ext cx="5105400" cy="369332"/>
          </a:xfrm>
          <a:prstGeom prst="rect">
            <a:avLst/>
          </a:prstGeom>
          <a:noFill/>
        </p:spPr>
        <p:txBody>
          <a:bodyPr wrap="square" rtlCol="0">
            <a:spAutoFit/>
          </a:bodyPr>
          <a:lstStyle/>
          <a:p>
            <a:r>
              <a:rPr lang="en-US" dirty="0">
                <a:hlinkClick r:id="rId5"/>
              </a:rPr>
              <a:t>Reach Out and Read at the 4-Month Well-Child Visit</a:t>
            </a:r>
            <a:endParaRPr lang="en-US" dirty="0"/>
          </a:p>
        </p:txBody>
      </p:sp>
    </p:spTree>
    <p:extLst>
      <p:ext uri="{BB962C8B-B14F-4D97-AF65-F5344CB8AC3E}">
        <p14:creationId xmlns:p14="http://schemas.microsoft.com/office/powerpoint/2010/main" val="1852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6438</TotalTime>
  <Words>4056</Words>
  <Application>Microsoft Office PowerPoint</Application>
  <PresentationFormat>Widescreen</PresentationFormat>
  <Paragraphs>255</Paragraphs>
  <Slides>29</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-apple-system</vt:lpstr>
      <vt:lpstr>Arial</vt:lpstr>
      <vt:lpstr>Calibri</vt:lpstr>
      <vt:lpstr>Calibri (Body)</vt:lpstr>
      <vt:lpstr>Calibri Light</vt:lpstr>
      <vt:lpstr>Gotham Bold</vt:lpstr>
      <vt:lpstr>Modern Love</vt:lpstr>
      <vt:lpstr>Office Theme</vt:lpstr>
      <vt:lpstr>PowerPoint Presentation</vt:lpstr>
      <vt:lpstr>              Reach Out and Read’s Mission Statement</vt:lpstr>
      <vt:lpstr>              Early Childhood Experiences Influence the Trajectory of a Child’s Life</vt:lpstr>
      <vt:lpstr>              Adverse Childhood Experiences (ACEs) Diminish Lifelong Well-Being</vt:lpstr>
      <vt:lpstr>       Positive Childhood Experiences Are an Antidote to ACEs</vt:lpstr>
      <vt:lpstr>Positive Childhood Experiences Mitigate the Effects of ACEs</vt:lpstr>
      <vt:lpstr>Positive Childhood Experiences Overcome the Effects of ACEs</vt:lpstr>
      <vt:lpstr>                   Our Model</vt:lpstr>
      <vt:lpstr>Reach Out and Read in Two Minutes</vt:lpstr>
      <vt:lpstr>         We Have Unparalleled Access at Regular Well-Child Checkups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McNamara</dc:creator>
  <cp:lastModifiedBy>Mize, Shelly N.</cp:lastModifiedBy>
  <cp:revision>18</cp:revision>
  <cp:lastPrinted>2022-10-04T21:14:17Z</cp:lastPrinted>
  <dcterms:created xsi:type="dcterms:W3CDTF">2020-09-30T14:34:55Z</dcterms:created>
  <dcterms:modified xsi:type="dcterms:W3CDTF">2022-10-07T21:42:22Z</dcterms:modified>
</cp:coreProperties>
</file>